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jpeg" ContentType="image/jpeg"/>
  <Default Extension="JPG" ContentType="image/.jpg"/>
  <Default Extension="tiff" ContentType="image/tif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58.svg" ContentType="image/svg+xml"/>
  <Override PartName="/ppt/media/image160.svg" ContentType="image/svg+xml"/>
  <Override PartName="/ppt/media/image162.svg" ContentType="image/svg+xml"/>
  <Override PartName="/ppt/media/image164.svg" ContentType="image/svg+xml"/>
  <Override PartName="/ppt/media/image166.svg" ContentType="image/svg+xml"/>
  <Override PartName="/ppt/media/image168.svg" ContentType="image/svg+xml"/>
  <Override PartName="/ppt/media/image6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9"/>
  </p:notesMasterIdLst>
  <p:handoutMasterIdLst>
    <p:handoutMasterId r:id="rId75"/>
  </p:handoutMasterIdLst>
  <p:sldIdLst>
    <p:sldId id="373" r:id="rId4"/>
    <p:sldId id="409" r:id="rId5"/>
    <p:sldId id="482" r:id="rId6"/>
    <p:sldId id="480" r:id="rId7"/>
    <p:sldId id="481" r:id="rId8"/>
    <p:sldId id="463" r:id="rId10"/>
    <p:sldId id="389" r:id="rId11"/>
    <p:sldId id="395" r:id="rId12"/>
    <p:sldId id="383" r:id="rId13"/>
    <p:sldId id="396" r:id="rId14"/>
    <p:sldId id="397" r:id="rId15"/>
    <p:sldId id="391" r:id="rId16"/>
    <p:sldId id="477" r:id="rId17"/>
    <p:sldId id="398" r:id="rId18"/>
    <p:sldId id="408" r:id="rId19"/>
    <p:sldId id="407" r:id="rId20"/>
    <p:sldId id="300" r:id="rId21"/>
    <p:sldId id="303" r:id="rId22"/>
    <p:sldId id="325" r:id="rId23"/>
    <p:sldId id="304" r:id="rId24"/>
    <p:sldId id="483" r:id="rId25"/>
    <p:sldId id="410" r:id="rId26"/>
    <p:sldId id="484" r:id="rId27"/>
    <p:sldId id="413" r:id="rId28"/>
    <p:sldId id="414" r:id="rId29"/>
    <p:sldId id="444" r:id="rId30"/>
    <p:sldId id="446" r:id="rId31"/>
    <p:sldId id="430" r:id="rId32"/>
    <p:sldId id="431" r:id="rId33"/>
    <p:sldId id="425" r:id="rId34"/>
    <p:sldId id="423" r:id="rId35"/>
    <p:sldId id="411" r:id="rId36"/>
    <p:sldId id="424" r:id="rId37"/>
    <p:sldId id="426" r:id="rId38"/>
    <p:sldId id="440" r:id="rId39"/>
    <p:sldId id="427" r:id="rId40"/>
    <p:sldId id="428" r:id="rId41"/>
    <p:sldId id="435" r:id="rId42"/>
    <p:sldId id="437" r:id="rId43"/>
    <p:sldId id="436" r:id="rId44"/>
    <p:sldId id="438" r:id="rId45"/>
    <p:sldId id="439" r:id="rId46"/>
    <p:sldId id="442" r:id="rId47"/>
    <p:sldId id="441" r:id="rId48"/>
    <p:sldId id="443" r:id="rId49"/>
    <p:sldId id="432" r:id="rId50"/>
    <p:sldId id="469" r:id="rId51"/>
    <p:sldId id="470" r:id="rId52"/>
    <p:sldId id="471" r:id="rId53"/>
    <p:sldId id="472" r:id="rId54"/>
    <p:sldId id="473" r:id="rId55"/>
    <p:sldId id="474" r:id="rId56"/>
    <p:sldId id="475" r:id="rId57"/>
    <p:sldId id="478" r:id="rId58"/>
    <p:sldId id="479" r:id="rId59"/>
    <p:sldId id="476" r:id="rId60"/>
    <p:sldId id="451" r:id="rId61"/>
    <p:sldId id="332" r:id="rId62"/>
    <p:sldId id="459" r:id="rId63"/>
    <p:sldId id="460" r:id="rId64"/>
    <p:sldId id="458" r:id="rId65"/>
    <p:sldId id="486" r:id="rId66"/>
    <p:sldId id="418" r:id="rId67"/>
    <p:sldId id="419" r:id="rId68"/>
    <p:sldId id="326" r:id="rId69"/>
    <p:sldId id="327" r:id="rId70"/>
    <p:sldId id="485" r:id="rId71"/>
    <p:sldId id="457" r:id="rId72"/>
    <p:sldId id="449" r:id="rId73"/>
    <p:sldId id="282" r:id="rId74"/>
  </p:sldIdLst>
  <p:sldSz cx="12192000" cy="6858000" type="screen16x9"/>
  <p:notesSz cx="7103745" cy="10234295"/>
  <p:custDataLst>
    <p:tags r:id="rId8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B4D6FD"/>
    <a:srgbClr val="E2EEFF"/>
    <a:srgbClr val="D5E9FD"/>
    <a:srgbClr val="D4E8FD"/>
    <a:srgbClr val="D8EAFD"/>
    <a:srgbClr val="D9EBFE"/>
    <a:srgbClr val="DDECFE"/>
    <a:srgbClr val="D8EBFE"/>
    <a:srgbClr val="DFECFE"/>
    <a:srgbClr val="DFE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E09670B-B225-4A08-8F14-81E8A07C1E08}" styleName="表样式 1 14">
    <a:wholeTbl>
      <a:tcTxStyle>
        <a:fontRef idx="none">
          <a:srgbClr val="000000"/>
        </a:fontRef>
      </a:tcTxStyle>
      <a:tcStyle>
        <a:tcBdr>
          <a:left>
            <a:ln w="12700" cmpd="sng">
              <a:solidFill>
                <a:schemeClr val="accent1"/>
              </a:solidFill>
              <a:prstDash val="solid"/>
            </a:ln>
          </a:left>
          <a:right>
            <a:ln w="12700" cmpd="sng">
              <a:solidFill>
                <a:schemeClr val="accent1"/>
              </a:solidFill>
              <a:prstDash val="solid"/>
            </a:ln>
          </a:right>
          <a:top>
            <a:ln w="12700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12700" cmpd="sng">
              <a:solidFill>
                <a:schemeClr val="accent1"/>
              </a:solidFill>
              <a:prstDash val="solid"/>
            </a:ln>
          </a:left>
          <a:right>
            <a:ln w="12700" cmpd="sng">
              <a:solidFill>
                <a:schemeClr val="accent1"/>
              </a:solidFill>
              <a:prstDash val="solid"/>
            </a:ln>
          </a:right>
          <a:top>
            <a:ln w="12700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 w="12700" cmpd="sng">
              <a:solidFill>
                <a:schemeClr val="accent1"/>
              </a:solidFill>
              <a:prstDash val="solid"/>
            </a:ln>
          </a:right>
          <a:top>
            <a:ln w="12700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12700" cmpd="sng">
              <a:solidFill>
                <a:schemeClr val="accent1"/>
              </a:solidFill>
              <a:prstDash val="solid"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12700" cmpd="sng">
              <a:solidFill>
                <a:schemeClr val="accent1"/>
              </a:solidFill>
              <a:prstDash val="solid"/>
            </a:ln>
          </a:left>
          <a:right>
            <a:ln w="12700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seCell>
      <a:tcStyle>
        <a:tcBdr>
          <a:left>
            <a:ln>
              <a:noFill/>
            </a:ln>
          </a:left>
          <a:right>
            <a:ln w="12700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eCell>
    <a:swCell>
      <a:tcStyle>
        <a:tcBdr>
          <a:left>
            <a:ln w="12700" cmpd="sng">
              <a:solidFill>
                <a:schemeClr val="accent1"/>
              </a:solidFill>
              <a:prstDash val="solid"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wCell>
    <a:firstRow>
      <a:tcTxStyle b="on">
        <a:fontRef idx="none">
          <a:schemeClr val="accent1"/>
        </a:fontRef>
      </a:tcTxStyle>
      <a:tcStyle>
        <a:tcBdr>
          <a:left>
            <a:ln w="12700" cmpd="sng">
              <a:solidFill>
                <a:schemeClr val="accent1"/>
              </a:solidFill>
              <a:prstDash val="solid"/>
            </a:ln>
          </a:left>
          <a:right>
            <a:ln w="12700" cmpd="sng">
              <a:solidFill>
                <a:schemeClr val="accent1"/>
              </a:solidFill>
              <a:prstDash val="solid"/>
            </a:ln>
          </a:right>
          <a:top>
            <a:ln w="12700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firstRow>
  </a:tblStyle>
  <a:tblStyle styleId="{0EEC390E-923C-4E2B-B538-A2565AF832C3}" styleName="表样式 1 12">
    <a:wholeTbl>
      <a:tcTxStyle>
        <a:fontRef idx="none">
          <a:srgbClr val="000000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la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FF7DA6-D243-4FC9-AF34-C83D65ED6A66}" styleName="表样式 1 14">
    <a:wholeTbl>
      <a:tcTxStyle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wholeTbl>
    <a:band2H>
      <a:tcStyle>
        <a:tcBdr/>
        <a:fill>
          <a:solidFill>
            <a:schemeClr val="accent1">
              <a:alpha val="25000"/>
              <a:lumMod val="40000"/>
              <a:lumOff val="60000"/>
            </a:schemeClr>
          </a:solidFill>
        </a:fill>
      </a:tcStyle>
    </a:band2H>
    <a:band1V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alpha val="25000"/>
              <a:lumMod val="40000"/>
              <a:lumOff val="60000"/>
            </a:schemeClr>
          </a:solidFill>
        </a:fill>
      </a:tcStyle>
    </a:band1V>
    <a:lastCol>
      <a:tcTxStyle b="on"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alpha val="40000"/>
              <a:lumMod val="40000"/>
              <a:lumOff val="60000"/>
            </a:schemeClr>
          </a:solidFill>
        </a:fill>
      </a:tcStyle>
    </a:lastCol>
    <a:firstCol>
      <a:tcTxStyle b="on"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alpha val="40000"/>
              <a:lumMod val="40000"/>
              <a:lumOff val="60000"/>
            </a:schemeClr>
          </a:solidFill>
        </a:fill>
      </a:tcStyle>
    </a:firstCol>
    <a:lastRow>
      <a:tcTxStyle b="on">
        <a:fontRef idx="none">
          <a:schemeClr val="bg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lastRow>
    <a:firstRow>
      <a:tcTxStyle b="on">
        <a:fontRef idx="none">
          <a:schemeClr val="bg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4ECA2345-A494-4ADC-BE4F-47BDA985AE55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lastCol>
    <a:firstCol>
      <a:tcTxStyle b="on">
        <a:fontRef idx="none">
          <a:schemeClr val="tx1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V>
        </a:tcBdr>
      </a:tcStyle>
    </a:lastRow>
    <a:seCell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eCell>
    <a:swCell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wCell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V>
        </a:tcBdr>
        <a:fill>
          <a:solidFill>
            <a:schemeClr val="accent1"/>
          </a:solidFill>
        </a:fill>
      </a:tcStyle>
    </a:firstRow>
    <a:neCell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</a:tcStyle>
    </a:neCell>
  </a:tblStyle>
  <a:tblStyle styleId="{18461BA8-A9B5-4E16-9E9B-2A218B49F323}" styleName="补充样式1">
    <a:wholeTbl>
      <a:tcTxStyle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1905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1"/>
              <a:lumOff val="89999"/>
            </a:schemeClr>
          </a:solidFill>
        </a:fill>
      </a:tcStyle>
    </a:band2H>
    <a:band1V>
      <a:tcStyle>
        <a:tcBdr/>
        <a:fill>
          <a:solidFill>
            <a:schemeClr val="accent1">
              <a:lumMod val="10001"/>
              <a:lumOff val="89999"/>
            </a:schemeClr>
          </a:solidFill>
        </a:fill>
      </a:tcStyle>
    </a:band1V>
    <a:lastCol>
      <a:tcTxStyle b="on">
        <a:fontRef idx="none">
          <a:srgbClr val="08090C"/>
        </a:fontRef>
      </a:tcTxStyle>
      <a:tcStyle>
        <a:tcBdr/>
        <a:fill>
          <a:solidFill>
            <a:schemeClr val="accent1">
              <a:lumMod val="20002"/>
              <a:lumOff val="79998"/>
            </a:schemeClr>
          </a:solidFill>
        </a:fill>
      </a:tcStyle>
    </a:lastCol>
    <a:firstCol>
      <a:tcTxStyle b="on">
        <a:fontRef idx="none">
          <a:schemeClr val="accent1"/>
        </a:fontRef>
      </a:tcTxStyle>
      <a:tcStyle>
        <a:tcBdr/>
        <a:fill>
          <a:solidFill>
            <a:schemeClr val="accent1">
              <a:lumMod val="20002"/>
              <a:lumOff val="79998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1905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firstRow>
    <a:nwCell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0" Type="http://schemas.openxmlformats.org/officeDocument/2006/relationships/tags" Target="tags/tag576.xml"/><Relationship Id="rId8" Type="http://schemas.openxmlformats.org/officeDocument/2006/relationships/slide" Target="slides/slide5.xml"/><Relationship Id="rId79" Type="http://schemas.openxmlformats.org/officeDocument/2006/relationships/commentAuthors" Target="commentAuthors.xml"/><Relationship Id="rId78" Type="http://schemas.openxmlformats.org/officeDocument/2006/relationships/tableStyles" Target="tableStyles.xml"/><Relationship Id="rId77" Type="http://schemas.openxmlformats.org/officeDocument/2006/relationships/viewProps" Target="viewProps.xml"/><Relationship Id="rId76" Type="http://schemas.openxmlformats.org/officeDocument/2006/relationships/presProps" Target="presProps.xml"/><Relationship Id="rId75" Type="http://schemas.openxmlformats.org/officeDocument/2006/relationships/handoutMaster" Target="handoutMasters/handoutMaster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4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3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5" Type="http://schemas.microsoft.com/office/2011/relationships/chartColorStyle" Target="colors1.xml"/><Relationship Id="rId4" Type="http://schemas.microsoft.com/office/2011/relationships/chartStyle" Target="style1.xml"/><Relationship Id="rId3" Type="http://schemas.openxmlformats.org/officeDocument/2006/relationships/image" Target="../media/image54.png"/><Relationship Id="rId2" Type="http://schemas.openxmlformats.org/officeDocument/2006/relationships/themeOverride" Target="../theme/themeOverride1.xml"/><Relationship Id="rId1" Type="http://schemas.openxmlformats.org/officeDocument/2006/relationships/oleObject" Target="file:///E:\0-3-&#26234;&#30789;&#29109;&#31639;&#65288;&#38271;&#27801;&#65289;&#31185;&#25216;&#26377;&#38480;&#20844;&#21496;\10-&#20844;&#21496;&#36164;&#26009;\0-&#25216;&#26415;&#37096;\&#26234;&#30789;AI-8&#26376;PPT-&#20840;-&#30000;&#26223;&#31243;-2026.8.1\&#26234;&#30789;AI-&#25512;&#20171;&#36164;&#26009;-&#27700;&#21360;&#29256;\&#25968;&#25454;&#36879;&#35270;&#34920;-&#21046;&#22270;&#29992;.xlsx" TargetMode="External"/></Relationships>
</file>

<file path=ppt/charts/_rels/chart2.xml.rels><?xml version="1.0" encoding="UTF-8" standalone="yes"?>
<Relationships xmlns="http://schemas.openxmlformats.org/package/2006/relationships"><Relationship Id="rId5" Type="http://schemas.microsoft.com/office/2011/relationships/chartColorStyle" Target="colors2.xml"/><Relationship Id="rId4" Type="http://schemas.microsoft.com/office/2011/relationships/chartStyle" Target="style2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package" Target="../embeddings/Workbook1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2.xlsx"/></Relationships>
</file>

<file path=ppt/charts/_rels/chart4.xml.rels><?xml version="1.0" encoding="UTF-8" standalone="yes"?>
<Relationships xmlns="http://schemas.openxmlformats.org/package/2006/relationships"><Relationship Id="rId4" Type="http://schemas.microsoft.com/office/2011/relationships/chartColorStyle" Target="colors4.xml"/><Relationship Id="rId3" Type="http://schemas.microsoft.com/office/2011/relationships/chartStyle" Target="style4.xml"/><Relationship Id="rId2" Type="http://schemas.openxmlformats.org/officeDocument/2006/relationships/themeOverride" Target="../theme/themeOverride2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 forceAA="0"/>
          <a:lstStyle/>
          <a:p>
            <a:pPr>
              <a:defRPr lang="zh-CN" sz="1400" b="0" i="0" u="none" strike="noStrike" kern="1200" spc="0" baseline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/>
              <a:t>2026</a:t>
            </a:r>
            <a:r>
              <a:t>自媒体平台活跃度（亿）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11813973063973"/>
          <c:y val="0.147020648967552"/>
          <c:w val="0.577053872053872"/>
          <c:h val="0.6341568338249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'[数据透视表-制图用.xlsx]Sheet4'!$C$12</c:f>
              <c:strCache>
                <c:ptCount val="1"/>
                <c:pt idx="0">
                  <c:v>数值(亿)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72000">
                  <a:schemeClr val="accent1"/>
                </a:gs>
                <a:gs pos="72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EE822F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rgbClr val="EE822F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invertIfNegative val="0"/>
            <c:bubble3D val="0"/>
            <c:spPr>
              <a:gradFill>
                <a:gsLst>
                  <a:gs pos="0">
                    <a:schemeClr val="accent1"/>
                  </a:gs>
                  <a:gs pos="72000">
                    <a:schemeClr val="accent1"/>
                  </a:gs>
                  <a:gs pos="72000">
                    <a:schemeClr val="accent1">
                      <a:lumMod val="75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invertIfNegative val="0"/>
            <c:bubble3D val="0"/>
            <c:spPr>
              <a:solidFill>
                <a:srgbClr val="4874C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invertIfNegative val="0"/>
            <c:bubble3D val="0"/>
            <c:spPr>
              <a:solidFill>
                <a:srgbClr val="4874C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invertIfNegative val="0"/>
            <c:bubble3D val="0"/>
            <c:spPr>
              <a:solidFill>
                <a:srgbClr val="E54C5E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invertIfNegative val="0"/>
            <c:bubble3D val="0"/>
            <c:spPr>
              <a:solidFill>
                <a:srgbClr val="E54C5E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</c:dPt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>
                <a:spAutoFit/>
              </a:bodyPr>
              <a:lstStyle/>
              <a:p>
                <a:pPr>
                  <a:defRPr lang="zh-CN" sz="900" b="0" i="0" u="none" strike="noStrike" kern="1200" baseline="0">
                    <a:solidFill>
                      <a:srgbClr val="40404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'[数据透视表-制图用.xlsx]Sheet4'!$A$13:$B$20</c:f>
              <c:multiLvlStrCache>
                <c:ptCount val="8"/>
                <c:lvl>
                  <c:pt idx="0">
                    <c:v>日活(DAU)</c:v>
                  </c:pt>
                  <c:pt idx="1">
                    <c:v>月活(MAU)</c:v>
                  </c:pt>
                  <c:pt idx="2">
                    <c:v>日活(DAU)</c:v>
                  </c:pt>
                  <c:pt idx="3">
                    <c:v>月活(MAU)</c:v>
                  </c:pt>
                  <c:pt idx="4">
                    <c:v>日活(DAU)</c:v>
                  </c:pt>
                  <c:pt idx="5">
                    <c:v>月活(MAU)</c:v>
                  </c:pt>
                  <c:pt idx="6">
                    <c:v>日活(DAU)</c:v>
                  </c:pt>
                  <c:pt idx="7">
                    <c:v>月活(MAU)</c:v>
                  </c:pt>
                </c:lvl>
                <c:lvl>
                  <c:pt idx="0">
                    <c:v>抖音</c:v>
                  </c:pt>
                  <c:pt idx="1">
                    <c:v>抖音</c:v>
                  </c:pt>
                  <c:pt idx="2">
                    <c:v>快手</c:v>
                  </c:pt>
                  <c:pt idx="3">
                    <c:v>快手</c:v>
                  </c:pt>
                  <c:pt idx="4">
                    <c:v>微信视频号</c:v>
                  </c:pt>
                  <c:pt idx="5">
                    <c:v>微信视频号</c:v>
                  </c:pt>
                  <c:pt idx="6">
                    <c:v>小红书</c:v>
                  </c:pt>
                  <c:pt idx="7">
                    <c:v>小红书</c:v>
                  </c:pt>
                </c:lvl>
              </c:multiLvlStrCache>
            </c:multiLvlStrRef>
          </c:cat>
          <c:val>
            <c:numRef>
              <c:f>'[数据透视表-制图用.xlsx]Sheet4'!$C$13:$C$20</c:f>
              <c:numCache>
                <c:formatCode>General</c:formatCode>
                <c:ptCount val="8"/>
                <c:pt idx="0">
                  <c:v>7.02</c:v>
                </c:pt>
                <c:pt idx="1">
                  <c:v>10.29</c:v>
                </c:pt>
                <c:pt idx="2">
                  <c:v>4.13</c:v>
                </c:pt>
                <c:pt idx="3">
                  <c:v>4.41</c:v>
                </c:pt>
                <c:pt idx="4">
                  <c:v>6.58</c:v>
                </c:pt>
                <c:pt idx="5">
                  <c:v>11.54</c:v>
                </c:pt>
                <c:pt idx="6">
                  <c:v>1.2</c:v>
                </c:pt>
                <c:pt idx="7">
                  <c:v>2.51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5"/>
        <c:axId val="964234238"/>
        <c:axId val="22048612"/>
      </c:barChart>
      <c:catAx>
        <c:axId val="96423423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22048612"/>
        <c:crosses val="autoZero"/>
        <c:auto val="1"/>
        <c:lblAlgn val="ctr"/>
        <c:lblOffset val="10"/>
        <c:noMultiLvlLbl val="0"/>
      </c:catAx>
      <c:valAx>
        <c:axId val="220486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low"/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96423423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2f3210b5-478a-4402-bcbc-7b50b2d16b7a}"/>
      </c:ext>
    </c:extLst>
  </c:chart>
  <c:spPr>
    <a:blipFill dpi="0" rotWithShape="1">
      <a:blip xmlns:r="http://schemas.openxmlformats.org/officeDocument/2006/relationships" r:embed="rId3"/>
      <a:srcRect/>
      <a:stretch>
        <a:fillRect/>
      </a:stretch>
    </a:blipFill>
    <a:ln w="6350" cap="flat" cmpd="sng" algn="ctr">
      <a:solidFill>
        <a:schemeClr val="tx1">
          <a:lumMod val="50000"/>
          <a:lumOff val="50000"/>
          <a:alpha val="25000"/>
        </a:schemeClr>
      </a:solidFill>
      <a:round/>
    </a:ln>
    <a:effectLst>
      <a:outerShdw blurRad="63500" dist="37357" dir="2700000" sx="0" sy="0" rotWithShape="0">
        <a:scrgbClr r="0" g="0" b="0"/>
      </a:outerShdw>
    </a:effectLst>
  </c:spPr>
  <c:txPr>
    <a:bodyPr/>
    <a:lstStyle/>
    <a:p>
      <a:pPr>
        <a:defRPr lang="zh-CN">
          <a:solidFill>
            <a:srgbClr val="404040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  <a:sym typeface="微软雅黑" panose="020B0503020204020204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 forceAA="0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t>中小微企业数量（万家）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195896388450469"/>
          <c:y val="0.125881975625401"/>
          <c:w val="0.95914956828521"/>
          <c:h val="0.7944836433611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blipFill rotWithShape="1">
              <a:blip xmlns:r="http://schemas.openxmlformats.org/officeDocument/2006/relationships" r:embed="rId2">
                <a:duotone>
                  <a:schemeClr val="accent1"/>
                  <a:prstClr val="white"/>
                </a:duotone>
              </a:blip>
              <a:stretch>
                <a:fillRect/>
              </a:stretch>
            </a:blip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中小企业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6348.7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/>
                </c:pt>
              </c:strCache>
            </c:strRef>
          </c:tx>
          <c:spPr>
            <a:blipFill rotWithShape="1">
              <a:blip xmlns:r="http://schemas.openxmlformats.org/officeDocument/2006/relationships" r:embed="rId3">
                <a:duotone>
                  <a:schemeClr val="accent2"/>
                  <a:prstClr val="white"/>
                </a:duotone>
              </a:blip>
              <a:stretch>
                <a:fillRect/>
              </a:stretch>
            </a:blip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中小企业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16000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10"/>
        <c:axId val="801816708"/>
        <c:axId val="767569332"/>
      </c:barChart>
      <c:catAx>
        <c:axId val="80181670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  <a:alpha val="2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767569332"/>
        <c:crosses val="autoZero"/>
        <c:auto val="1"/>
        <c:lblAlgn val="ctr"/>
        <c:lblOffset val="100"/>
        <c:noMultiLvlLbl val="0"/>
      </c:catAx>
      <c:valAx>
        <c:axId val="767569332"/>
        <c:scaling>
          <c:orientation val="minMax"/>
        </c:scaling>
        <c:delete val="1"/>
        <c:axPos val="l"/>
        <c:majorGridlines>
          <c:spPr>
            <a:ln w="6350" cap="flat" cmpd="sng" algn="ctr">
              <a:solidFill>
                <a:schemeClr val="tx1">
                  <a:lumMod val="50000"/>
                  <a:lumOff val="50000"/>
                  <a:alpha val="2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8018167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30b30d94-3578-4119-a06a-69e3055865af}"/>
      </c:ext>
    </c:extLst>
  </c:chart>
  <c:spPr>
    <a:solidFill>
      <a:schemeClr val="bg1"/>
    </a:solidFill>
    <a:ln w="6350" cap="flat" cmpd="sng" algn="ctr">
      <a:solidFill>
        <a:schemeClr val="tx1">
          <a:lumMod val="50000"/>
          <a:lumOff val="50000"/>
          <a:alpha val="15000"/>
        </a:schemeClr>
      </a:solidFill>
      <a:round/>
    </a:ln>
    <a:effectLst/>
  </c:spPr>
  <c:txPr>
    <a:bodyPr/>
    <a:lstStyle/>
    <a:p>
      <a:pPr>
        <a:defRPr lang="zh-CN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  <a:sym typeface="微软雅黑" panose="020B0503020204020204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智硅AIVS传统团队</a:t>
            </a:r>
          </a:p>
          <a:p>
            <a:pPr defTabSz="914400">
              <a:defRPr lang="zh-CN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年度成本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2952699474439"/>
          <c:y val="0.235267989339651"/>
          <c:w val="0.836024844720497"/>
          <c:h val="0.732158720758069"/>
        </c:manualLayout>
      </c:layout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40"/>
        <c:overlap val="-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0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cbfa169-aafb-4609-8528-c9d2c64dac12}"/>
      </c:ext>
    </c:extLst>
  </c:chart>
  <c:spPr>
    <a:gradFill>
      <a:gsLst>
        <a:gs pos="50000">
          <a:schemeClr val="accent1"/>
        </a:gs>
        <a:gs pos="0">
          <a:schemeClr val="accent1">
            <a:lumMod val="25000"/>
            <a:lumOff val="75000"/>
          </a:schemeClr>
        </a:gs>
        <a:gs pos="100000">
          <a:schemeClr val="accent1">
            <a:lumMod val="85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 forceAA="0"/>
          <a:lstStyle/>
          <a:p>
            <a:pPr defTabSz="914400">
              <a:defRPr lang="zh-CN" sz="1200" b="1" i="0" u="none" strike="noStrike" kern="1200" spc="0" baseline="0">
                <a:solidFill>
                  <a:schemeClr val="accent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defRPr>
            </a:pPr>
            <a:r>
              <a:rPr sz="2400" b="1">
                <a:solidFill>
                  <a:schemeClr val="accent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rPr>
              <a:t>智硅AI系统</a:t>
            </a:r>
            <a:r>
              <a:rPr lang="en-US" altLang="zh-CN" sz="2400" b="1">
                <a:solidFill>
                  <a:srgbClr val="FF0000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rPr>
              <a:t>VS</a:t>
            </a:r>
            <a:r>
              <a:rPr altLang="en-US" sz="2400" b="1">
                <a:solidFill>
                  <a:schemeClr val="accent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rPr>
              <a:t>传统团队</a:t>
            </a:r>
            <a:endParaRPr altLang="en-US" sz="2400" b="1">
              <a:solidFill>
                <a:schemeClr val="accent1"/>
              </a:solidFill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  <a:sym typeface="Arial Black" panose="020B0A04020102020204" pitchFamily="34" charset="0"/>
            </a:endParaRPr>
          </a:p>
          <a:p>
            <a:pPr defTabSz="914400">
              <a:defRPr lang="zh-CN" sz="1200" b="1" i="0" u="none" strike="noStrike" kern="1200" spc="0" baseline="0">
                <a:solidFill>
                  <a:schemeClr val="accent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defRPr>
            </a:pPr>
            <a:r>
              <a:rPr sz="2400" b="1">
                <a:solidFill>
                  <a:schemeClr val="accent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rPr>
              <a:t>年度成本</a:t>
            </a:r>
            <a:endParaRPr sz="2400" b="1">
              <a:solidFill>
                <a:schemeClr val="accent1"/>
              </a:solidFill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  <a:sym typeface="Arial Black" panose="020B0A04020102020204" pitchFamily="34" charset="0"/>
            </a:endParaRPr>
          </a:p>
        </c:rich>
      </c:tx>
      <c:layout>
        <c:manualLayout>
          <c:xMode val="edge"/>
          <c:yMode val="edge"/>
          <c:x val="0.34472049689441"/>
          <c:y val="0.071217056559076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7090301003344"/>
          <c:y val="0.10586319218241"/>
          <c:w val="0.859627329192547"/>
          <c:h val="0.816405093278057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34"/>
        <c:axId val="2094734554"/>
        <c:axId val="2094734552"/>
      </c:barChart>
      <c:catAx>
        <c:axId val="209473455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 forceAA="0"/>
          <a:lstStyle/>
          <a:p>
            <a:pPr>
              <a:defRPr lang="zh-CN" sz="1000" b="1" i="0" u="none" strike="noStrike" kern="1200" baseline="0">
                <a:solidFill>
                  <a:schemeClr val="accent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0"/>
      </c:catAx>
      <c:valAx>
        <c:axId val="2094734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1000" b="1" i="0" u="none" strike="noStrike" kern="1200" baseline="0">
                <a:solidFill>
                  <a:schemeClr val="accent1"/>
                </a:solidFill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  <a:sym typeface="Arial Black" panose="020B0A04020102020204" pitchFamily="34" charset="0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9cbfa169-aafb-4609-8528-c9d2c64dac12}"/>
      </c:ext>
    </c:extLst>
  </c:chart>
  <c:spPr>
    <a:solidFill>
      <a:srgbClr val="0A7AF8"/>
    </a:solidFill>
    <a:ln w="6350" cap="flat" cmpd="sng" algn="ctr">
      <a:noFill/>
      <a:round/>
    </a:ln>
    <a:effectLst>
      <a:outerShdw blurRad="63500" dist="37357" dir="2700000" sx="0" sy="0" rotWithShape="0">
        <a:scrgbClr r="0" g="0" b="0"/>
      </a:outerShdw>
    </a:effectLst>
  </c:spPr>
  <c:txPr>
    <a:bodyPr/>
    <a:lstStyle/>
    <a:p>
      <a:pPr>
        <a:defRPr lang="zh-CN" sz="1000" b="1">
          <a:solidFill>
            <a:schemeClr val="accent1"/>
          </a:solidFill>
          <a:latin typeface="Arial Black" panose="020B0A04020102020204" pitchFamily="34" charset="0"/>
          <a:ea typeface="Arial Black" panose="020B0A04020102020204" pitchFamily="34" charset="0"/>
          <a:cs typeface="Arial Black" panose="020B0A04020102020204" pitchFamily="34" charset="0"/>
          <a:sym typeface="Arial Black" panose="020B0A04020102020204" pitchFamily="34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11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095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96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zh-CN" altLang="en-US"/>
          </a:p>
        </p:txBody>
      </p:sp>
      <p:sp>
        <p:nvSpPr>
          <p:cNvPr id="1049097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909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09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image" Target="../media/image1.png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image" Target="../media/image2.png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image" Target="../media/image3.png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image" Target="../media/image2.png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8" Type="http://schemas.openxmlformats.org/officeDocument/2006/relationships/tags" Target="../tags/tag109.xml"/><Relationship Id="rId17" Type="http://schemas.openxmlformats.org/officeDocument/2006/relationships/tags" Target="../tags/tag108.xml"/><Relationship Id="rId16" Type="http://schemas.openxmlformats.org/officeDocument/2006/relationships/tags" Target="../tags/tag107.xml"/><Relationship Id="rId15" Type="http://schemas.openxmlformats.org/officeDocument/2006/relationships/tags" Target="../tags/tag106.xml"/><Relationship Id="rId14" Type="http://schemas.openxmlformats.org/officeDocument/2006/relationships/tags" Target="../tags/tag105.xml"/><Relationship Id="rId13" Type="http://schemas.openxmlformats.org/officeDocument/2006/relationships/tags" Target="../tags/tag104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1" Type="http://schemas.openxmlformats.org/officeDocument/2006/relationships/tags" Target="../tags/tag129.xml"/><Relationship Id="rId20" Type="http://schemas.openxmlformats.org/officeDocument/2006/relationships/tags" Target="../tags/tag128.xml"/><Relationship Id="rId2" Type="http://schemas.openxmlformats.org/officeDocument/2006/relationships/tags" Target="../tags/tag110.xml"/><Relationship Id="rId19" Type="http://schemas.openxmlformats.org/officeDocument/2006/relationships/tags" Target="../tags/tag127.xml"/><Relationship Id="rId18" Type="http://schemas.openxmlformats.org/officeDocument/2006/relationships/tags" Target="../tags/tag126.xml"/><Relationship Id="rId17" Type="http://schemas.openxmlformats.org/officeDocument/2006/relationships/tags" Target="../tags/tag125.xml"/><Relationship Id="rId16" Type="http://schemas.openxmlformats.org/officeDocument/2006/relationships/tags" Target="../tags/tag124.xml"/><Relationship Id="rId15" Type="http://schemas.openxmlformats.org/officeDocument/2006/relationships/tags" Target="../tags/tag123.xml"/><Relationship Id="rId14" Type="http://schemas.openxmlformats.org/officeDocument/2006/relationships/tags" Target="../tags/tag122.xml"/><Relationship Id="rId13" Type="http://schemas.openxmlformats.org/officeDocument/2006/relationships/tags" Target="../tags/tag121.xml"/><Relationship Id="rId12" Type="http://schemas.openxmlformats.org/officeDocument/2006/relationships/tags" Target="../tags/tag120.xml"/><Relationship Id="rId11" Type="http://schemas.openxmlformats.org/officeDocument/2006/relationships/tags" Target="../tags/tag119.xml"/><Relationship Id="rId10" Type="http://schemas.openxmlformats.org/officeDocument/2006/relationships/tags" Target="../tags/tag118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37.xml"/><Relationship Id="rId8" Type="http://schemas.openxmlformats.org/officeDocument/2006/relationships/tags" Target="../tags/tag136.xml"/><Relationship Id="rId7" Type="http://schemas.openxmlformats.org/officeDocument/2006/relationships/tags" Target="../tags/tag135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3" Type="http://schemas.openxmlformats.org/officeDocument/2006/relationships/tags" Target="../tags/tag141.xml"/><Relationship Id="rId12" Type="http://schemas.openxmlformats.org/officeDocument/2006/relationships/tags" Target="../tags/tag140.xml"/><Relationship Id="rId11" Type="http://schemas.openxmlformats.org/officeDocument/2006/relationships/tags" Target="../tags/tag139.xml"/><Relationship Id="rId10" Type="http://schemas.openxmlformats.org/officeDocument/2006/relationships/tags" Target="../tags/tag13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5" Type="http://schemas.openxmlformats.org/officeDocument/2006/relationships/tags" Target="../tags/tag158.xml"/><Relationship Id="rId14" Type="http://schemas.openxmlformats.org/officeDocument/2006/relationships/tags" Target="../tags/tag157.xml"/><Relationship Id="rId13" Type="http://schemas.openxmlformats.org/officeDocument/2006/relationships/tags" Target="../tags/tag156.xml"/><Relationship Id="rId12" Type="http://schemas.openxmlformats.org/officeDocument/2006/relationships/tags" Target="../tags/tag155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4" Type="http://schemas.openxmlformats.org/officeDocument/2006/relationships/tags" Target="../tags/tag171.xml"/><Relationship Id="rId13" Type="http://schemas.openxmlformats.org/officeDocument/2006/relationships/tags" Target="../tags/tag170.xml"/><Relationship Id="rId12" Type="http://schemas.openxmlformats.org/officeDocument/2006/relationships/tags" Target="../tags/tag169.xml"/><Relationship Id="rId11" Type="http://schemas.openxmlformats.org/officeDocument/2006/relationships/tags" Target="../tags/tag168.xml"/><Relationship Id="rId10" Type="http://schemas.openxmlformats.org/officeDocument/2006/relationships/tags" Target="../tags/tag16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7" Type="http://schemas.openxmlformats.org/officeDocument/2006/relationships/tags" Target="../tags/tag187.xml"/><Relationship Id="rId16" Type="http://schemas.openxmlformats.org/officeDocument/2006/relationships/tags" Target="../tags/tag186.xml"/><Relationship Id="rId15" Type="http://schemas.openxmlformats.org/officeDocument/2006/relationships/tags" Target="../tags/tag185.xml"/><Relationship Id="rId14" Type="http://schemas.openxmlformats.org/officeDocument/2006/relationships/tags" Target="../tags/tag184.xml"/><Relationship Id="rId13" Type="http://schemas.openxmlformats.org/officeDocument/2006/relationships/tags" Target="../tags/tag183.xml"/><Relationship Id="rId12" Type="http://schemas.openxmlformats.org/officeDocument/2006/relationships/tags" Target="../tags/tag182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7" Type="http://schemas.openxmlformats.org/officeDocument/2006/relationships/tags" Target="../tags/tag209.xml"/><Relationship Id="rId16" Type="http://schemas.openxmlformats.org/officeDocument/2006/relationships/tags" Target="../tags/tag208.xml"/><Relationship Id="rId15" Type="http://schemas.openxmlformats.org/officeDocument/2006/relationships/tags" Target="../tags/tag207.xml"/><Relationship Id="rId14" Type="http://schemas.openxmlformats.org/officeDocument/2006/relationships/tags" Target="../tags/tag206.xml"/><Relationship Id="rId13" Type="http://schemas.openxmlformats.org/officeDocument/2006/relationships/tags" Target="../tags/tag205.xml"/><Relationship Id="rId12" Type="http://schemas.openxmlformats.org/officeDocument/2006/relationships/tags" Target="../tags/tag204.xml"/><Relationship Id="rId11" Type="http://schemas.openxmlformats.org/officeDocument/2006/relationships/tags" Target="../tags/tag203.xml"/><Relationship Id="rId10" Type="http://schemas.openxmlformats.org/officeDocument/2006/relationships/tags" Target="../tags/tag202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4" Type="http://schemas.openxmlformats.org/officeDocument/2006/relationships/tags" Target="../tags/tag222.xml"/><Relationship Id="rId13" Type="http://schemas.openxmlformats.org/officeDocument/2006/relationships/tags" Target="../tags/tag221.xml"/><Relationship Id="rId12" Type="http://schemas.openxmlformats.org/officeDocument/2006/relationships/tags" Target="../tags/tag220.xml"/><Relationship Id="rId11" Type="http://schemas.openxmlformats.org/officeDocument/2006/relationships/tags" Target="../tags/tag219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4" Type="http://schemas.openxmlformats.org/officeDocument/2006/relationships/tags" Target="../tags/tag235.xml"/><Relationship Id="rId13" Type="http://schemas.openxmlformats.org/officeDocument/2006/relationships/tags" Target="../tags/tag23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243.xml"/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tags" Target="../tags/tag238.xml"/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3" Type="http://schemas.openxmlformats.org/officeDocument/2006/relationships/tags" Target="../tags/tag247.xml"/><Relationship Id="rId12" Type="http://schemas.openxmlformats.org/officeDocument/2006/relationships/tags" Target="../tags/tag246.xml"/><Relationship Id="rId11" Type="http://schemas.openxmlformats.org/officeDocument/2006/relationships/tags" Target="../tags/tag245.xml"/><Relationship Id="rId10" Type="http://schemas.openxmlformats.org/officeDocument/2006/relationships/tags" Target="../tags/tag244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tags" Target="../tags/tag257.xml"/><Relationship Id="rId7" Type="http://schemas.openxmlformats.org/officeDocument/2006/relationships/tags" Target="../tags/tag256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5" Type="http://schemas.openxmlformats.org/officeDocument/2006/relationships/tags" Target="../tags/tag264.xml"/><Relationship Id="rId14" Type="http://schemas.openxmlformats.org/officeDocument/2006/relationships/tags" Target="../tags/tag263.xml"/><Relationship Id="rId13" Type="http://schemas.openxmlformats.org/officeDocument/2006/relationships/tags" Target="../tags/tag262.xml"/><Relationship Id="rId12" Type="http://schemas.openxmlformats.org/officeDocument/2006/relationships/tags" Target="../tags/tag261.xml"/><Relationship Id="rId11" Type="http://schemas.openxmlformats.org/officeDocument/2006/relationships/tags" Target="../tags/tag260.xml"/><Relationship Id="rId10" Type="http://schemas.openxmlformats.org/officeDocument/2006/relationships/tags" Target="../tags/tag259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72.xml"/><Relationship Id="rId8" Type="http://schemas.openxmlformats.org/officeDocument/2006/relationships/tags" Target="../tags/tag271.xml"/><Relationship Id="rId7" Type="http://schemas.openxmlformats.org/officeDocument/2006/relationships/tags" Target="../tags/tag270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3" Type="http://schemas.openxmlformats.org/officeDocument/2006/relationships/tags" Target="../tags/tag276.xml"/><Relationship Id="rId12" Type="http://schemas.openxmlformats.org/officeDocument/2006/relationships/tags" Target="../tags/tag275.xml"/><Relationship Id="rId11" Type="http://schemas.openxmlformats.org/officeDocument/2006/relationships/tags" Target="../tags/tag274.xml"/><Relationship Id="rId10" Type="http://schemas.openxmlformats.org/officeDocument/2006/relationships/tags" Target="../tags/tag273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84.xml"/><Relationship Id="rId8" Type="http://schemas.openxmlformats.org/officeDocument/2006/relationships/tags" Target="../tags/tag283.xml"/><Relationship Id="rId7" Type="http://schemas.openxmlformats.org/officeDocument/2006/relationships/tags" Target="../tags/tag282.xml"/><Relationship Id="rId6" Type="http://schemas.openxmlformats.org/officeDocument/2006/relationships/tags" Target="../tags/tag281.xml"/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3" Type="http://schemas.openxmlformats.org/officeDocument/2006/relationships/tags" Target="../tags/tag278.xml"/><Relationship Id="rId2" Type="http://schemas.openxmlformats.org/officeDocument/2006/relationships/tags" Target="../tags/tag277.xml"/><Relationship Id="rId15" Type="http://schemas.openxmlformats.org/officeDocument/2006/relationships/tags" Target="../tags/tag290.xml"/><Relationship Id="rId14" Type="http://schemas.openxmlformats.org/officeDocument/2006/relationships/tags" Target="../tags/tag289.xml"/><Relationship Id="rId13" Type="http://schemas.openxmlformats.org/officeDocument/2006/relationships/tags" Target="../tags/tag288.xml"/><Relationship Id="rId12" Type="http://schemas.openxmlformats.org/officeDocument/2006/relationships/tags" Target="../tags/tag287.xml"/><Relationship Id="rId11" Type="http://schemas.openxmlformats.org/officeDocument/2006/relationships/tags" Target="../tags/tag286.xml"/><Relationship Id="rId10" Type="http://schemas.openxmlformats.org/officeDocument/2006/relationships/tags" Target="../tags/tag285.xml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tags" Target="../tags/tag298.xml"/><Relationship Id="rId8" Type="http://schemas.openxmlformats.org/officeDocument/2006/relationships/tags" Target="../tags/tag297.xml"/><Relationship Id="rId7" Type="http://schemas.openxmlformats.org/officeDocument/2006/relationships/tags" Target="../tags/tag296.xml"/><Relationship Id="rId6" Type="http://schemas.openxmlformats.org/officeDocument/2006/relationships/tags" Target="../tags/tag295.xml"/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2" Type="http://schemas.openxmlformats.org/officeDocument/2006/relationships/tags" Target="../tags/tag301.xml"/><Relationship Id="rId11" Type="http://schemas.openxmlformats.org/officeDocument/2006/relationships/tags" Target="../tags/tag300.xml"/><Relationship Id="rId10" Type="http://schemas.openxmlformats.org/officeDocument/2006/relationships/tags" Target="../tags/tag299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3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44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9045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46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47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6" name="内容占位符 1"/>
          <p:cNvSpPr>
            <a:spLocks noGrp="1"/>
          </p:cNvSpPr>
          <p:nvPr>
            <p:ph/>
          </p:nvPr>
        </p:nvSpPr>
        <p:spPr>
          <a:xfrm>
            <a:off x="609600" y="609600"/>
            <a:ext cx="10973435" cy="5638800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067" name="日期占位符 1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68" name="页脚占位符 1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69" name="灯片编号占位符 1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98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4898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8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98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4" name="图片 11" descr="处理图片标题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cstate="screen">
            <a:alphaModFix amt="10000"/>
          </a:blip>
          <a:srcRect t="1707" b="73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48991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4656000" y="680135"/>
            <a:ext cx="2880000" cy="1081088"/>
          </a:xfrm>
        </p:spPr>
        <p:txBody>
          <a:bodyPr wrap="square" anchor="b">
            <a:norm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1048992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93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994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3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9004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49005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49006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07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9008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0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9031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49032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9033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49034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35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9036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9037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7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988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89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990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5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48996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997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6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49027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28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9029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8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048999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00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9001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9002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-1-1_6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图片 6" descr="wed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r="621" b="451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23">
                <a:moveTo>
                  <a:pt x="0" y="0"/>
                </a:moveTo>
                <a:lnTo>
                  <a:pt x="19200" y="0"/>
                </a:lnTo>
                <a:lnTo>
                  <a:pt x="19200" y="10823"/>
                </a:lnTo>
                <a:lnTo>
                  <a:pt x="0" y="10823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48582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83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>
            <a:normAutofit/>
          </a:bodyPr>
          <a:p>
            <a:endParaRPr lang="zh-CN" altLang="en-US" dirty="0"/>
          </a:p>
        </p:txBody>
      </p:sp>
      <p:sp>
        <p:nvSpPr>
          <p:cNvPr id="1048584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585" name="Text Placeholder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5078942" y="1833245"/>
            <a:ext cx="60970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20XX YEAR</a:t>
            </a:r>
            <a:endParaRPr lang="zh-CN" altLang="en-US" smtClean="0"/>
          </a:p>
        </p:txBody>
      </p:sp>
      <p:sp>
        <p:nvSpPr>
          <p:cNvPr id="1048586" name="标题 1"/>
          <p:cNvSpPr>
            <a:spLocks noGrp="1"/>
          </p:cNvSpPr>
          <p:nvPr>
            <p:ph type="ctrTitle" idx="16385" hasCustomPrompt="1"/>
            <p:custDataLst>
              <p:tags r:id="rId8"/>
            </p:custDataLst>
          </p:nvPr>
        </p:nvSpPr>
        <p:spPr>
          <a:xfrm>
            <a:off x="4823460" y="2341245"/>
            <a:ext cx="6352540" cy="238887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6000" spc="0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单击此处
添加文档标题</a:t>
            </a:r>
            <a:endParaRPr lang="zh-CN" altLang="en-US" dirty="0"/>
          </a:p>
        </p:txBody>
      </p:sp>
      <p:sp>
        <p:nvSpPr>
          <p:cNvPr id="1048587" name="署名占位符 10"/>
          <p:cNvSpPr>
            <a:spLocks noGrp="1"/>
          </p:cNvSpPr>
          <p:nvPr>
            <p:ph type="body" sz="quarter" idx="16387" hasCustomPrompt="1"/>
            <p:custDataLst>
              <p:tags r:id="rId9"/>
            </p:custDataLst>
          </p:nvPr>
        </p:nvSpPr>
        <p:spPr>
          <a:xfrm>
            <a:off x="8635118" y="4780915"/>
            <a:ext cx="2540882" cy="533400"/>
          </a:xfrm>
        </p:spPr>
        <p:txBody>
          <a:bodyPr vert="horz" wrap="square" lIns="0" tIns="0" rIns="0" bIns="0"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BY WPS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6" name="标题 1"/>
          <p:cNvSpPr>
            <a:spLocks noGrp="1"/>
          </p:cNvSpPr>
          <p:nvPr>
            <p:ph type="title"/>
          </p:nvPr>
        </p:nvSpPr>
        <p:spPr>
          <a:xfrm>
            <a:off x="609584" y="482457"/>
            <a:ext cx="10972888" cy="711206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57" name="内容占位符 2"/>
          <p:cNvSpPr>
            <a:spLocks noGrp="1"/>
          </p:cNvSpPr>
          <p:nvPr>
            <p:ph idx="1"/>
          </p:nvPr>
        </p:nvSpPr>
        <p:spPr>
          <a:xfrm>
            <a:off x="609556" y="1524000"/>
            <a:ext cx="10972888" cy="4724438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058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59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60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-1-2_4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图片 6" descr="生成系列 AI 图片 (2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00">
                <a:moveTo>
                  <a:pt x="0" y="0"/>
                </a:moveTo>
                <a:lnTo>
                  <a:pt x="19200" y="0"/>
                </a:lnTo>
                <a:lnTo>
                  <a:pt x="192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48628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29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30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631" name="标题 1"/>
          <p:cNvSpPr>
            <a:spLocks noGrp="1"/>
          </p:cNvSpPr>
          <p:nvPr>
            <p:ph type="title" idx="16385" hasCustomPrompt="1"/>
            <p:custDataLst>
              <p:tags r:id="rId7"/>
            </p:custDataLst>
          </p:nvPr>
        </p:nvSpPr>
        <p:spPr>
          <a:xfrm>
            <a:off x="1016000" y="3197225"/>
            <a:ext cx="5513705" cy="152400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1048632" name="节编号 3"/>
          <p:cNvSpPr>
            <a:spLocks noGrp="1"/>
          </p:cNvSpPr>
          <p:nvPr>
            <p:ph type="body" sz="quarter" idx="16386" hasCustomPrompt="1"/>
            <p:custDataLst>
              <p:tags r:id="rId8"/>
            </p:custDataLst>
          </p:nvPr>
        </p:nvSpPr>
        <p:spPr>
          <a:xfrm>
            <a:off x="1016000" y="1974850"/>
            <a:ext cx="1527175" cy="1120775"/>
          </a:xfrm>
          <a:prstGeom prst="rect">
            <a:avLst/>
          </a:prstGeom>
          <a:noFill/>
        </p:spPr>
        <p:txBody>
          <a:bodyPr vert="horz" wrap="none" lIns="0" tIns="0" rIns="0" bIns="0" anchor="ctr" anchorCtr="0">
            <a:normAutofit/>
          </a:bodyPr>
          <a:lstStyle>
            <a:lvl1pPr marL="0" indent="0" algn="l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6000" b="1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01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-1-3_6">
    <p:spTree>
      <p:nvGrpSpPr>
        <p:cNvPr id="1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1" name="图片 7" descr="wed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r="621" b="451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23">
                <a:moveTo>
                  <a:pt x="0" y="0"/>
                </a:moveTo>
                <a:lnTo>
                  <a:pt x="19200" y="0"/>
                </a:lnTo>
                <a:lnTo>
                  <a:pt x="19200" y="10823"/>
                </a:lnTo>
                <a:lnTo>
                  <a:pt x="0" y="10823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48972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73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974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975" name="副标题 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5726642" y="2667000"/>
            <a:ext cx="5449358" cy="4572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spc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THE END</a:t>
            </a:r>
            <a:endParaRPr lang="zh-CN" altLang="en-US" dirty="0"/>
          </a:p>
        </p:txBody>
      </p:sp>
      <p:sp>
        <p:nvSpPr>
          <p:cNvPr id="1048976" name="标题 1"/>
          <p:cNvSpPr>
            <a:spLocks noGrp="1"/>
          </p:cNvSpPr>
          <p:nvPr>
            <p:ph type="ctrTitle" idx="16385" hasCustomPrompt="1"/>
            <p:custDataLst>
              <p:tags r:id="rId8"/>
            </p:custDataLst>
          </p:nvPr>
        </p:nvSpPr>
        <p:spPr>
          <a:xfrm>
            <a:off x="5724878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spc="0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9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10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9011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9012" name="Subtitle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049013" name="Title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049014" name="Text Placeholder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049015" name="装饰  3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9016" name="Text Placeholder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9017" name="Text Placeholder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49018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9019" name="Text Placeholder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9020" name="Text Placeholder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049021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9022" name="Text Placeholder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9023" name="Text Placeholder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1049024" name="装饰  2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9025" name="Text Placeholder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5">
    <p:bg>
      <p:bgRef idx="1001">
        <a:schemeClr val="bg2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92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593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594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048595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048596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048597" name="装饰  3"/>
          <p:cNvSpPr>
            <a:spLocks noGrp="1"/>
          </p:cNvSpPr>
          <p:nvPr>
            <p:ph type="body" idx="16397" hasCustomPrompt="1"/>
            <p:custDataLst>
              <p:tags r:id="rId8"/>
            </p:custDataLst>
          </p:nvPr>
        </p:nvSpPr>
        <p:spPr>
          <a:xfrm>
            <a:off x="48514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598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599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48600" name="装饰  6"/>
          <p:cNvSpPr>
            <a:spLocks noGrp="1"/>
          </p:cNvSpPr>
          <p:nvPr>
            <p:ph type="body" idx="16398" hasCustomPrompt="1"/>
            <p:custDataLst>
              <p:tags r:id="rId11"/>
            </p:custDataLst>
          </p:nvPr>
        </p:nvSpPr>
        <p:spPr>
          <a:xfrm>
            <a:off x="87757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01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602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048603" name="装饰  9"/>
          <p:cNvSpPr>
            <a:spLocks noGrp="1"/>
          </p:cNvSpPr>
          <p:nvPr>
            <p:ph type="body" idx="16399" hasCustomPrompt="1"/>
            <p:custDataLst>
              <p:tags r:id="rId14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04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605" name="文本占位符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1048606" name="装饰  2"/>
          <p:cNvSpPr>
            <a:spLocks noGrp="1"/>
          </p:cNvSpPr>
          <p:nvPr>
            <p:ph type="body" idx="16400" hasCustomPrompt="1"/>
            <p:custDataLst>
              <p:tags r:id="rId17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07" name="文本占位符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608" name="文本占位符 24"/>
          <p:cNvSpPr>
            <a:spLocks noGrp="1"/>
          </p:cNvSpPr>
          <p:nvPr>
            <p:ph type="body" idx="16396" hasCustomPrompt="1"/>
            <p:custDataLst>
              <p:tags r:id="rId19"/>
            </p:custDataLst>
          </p:nvPr>
        </p:nvSpPr>
        <p:spPr>
          <a:xfrm>
            <a:off x="40703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1048609" name="装饰  5"/>
          <p:cNvSpPr>
            <a:spLocks noGrp="1"/>
          </p:cNvSpPr>
          <p:nvPr>
            <p:ph type="body" idx="16401" hasCustomPrompt="1"/>
            <p:custDataLst>
              <p:tags r:id="rId20"/>
            </p:custDataLst>
          </p:nvPr>
        </p:nvSpPr>
        <p:spPr>
          <a:xfrm>
            <a:off x="48514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10" name="文本占位符 26"/>
          <p:cNvSpPr>
            <a:spLocks noGrp="1"/>
          </p:cNvSpPr>
          <p:nvPr>
            <p:ph type="body" idx="16395" hasCustomPrompt="1"/>
            <p:custDataLst>
              <p:tags r:id="rId21"/>
            </p:custDataLst>
          </p:nvPr>
        </p:nvSpPr>
        <p:spPr>
          <a:xfrm>
            <a:off x="50800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8_3">
    <p:bg>
      <p:bgRef idx="1001">
        <a:schemeClr val="bg2"/>
      </p:bgRef>
    </p:bg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36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37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638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639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4165600"/>
            <a:ext cx="5334000" cy="2082800"/>
          </a:xfrm>
          <a:custGeom>
            <a:avLst/>
            <a:gdLst>
              <a:gd name="connisteX0" fmla="*/ 0 w 5334000"/>
              <a:gd name="connsiteY0" fmla="*/ 0 h 2082800"/>
              <a:gd name="connisteX1" fmla="*/ 5334000 w 5334000"/>
              <a:gd name="connsiteY1" fmla="*/ 0 h 2082800"/>
              <a:gd name="connisteX2" fmla="*/ 5334000 w 5334000"/>
              <a:gd name="connsiteY2" fmla="*/ 1879600 h 2082800"/>
              <a:gd name="connisteX3" fmla="*/ 5130800 w 5334000"/>
              <a:gd name="connsiteY3" fmla="*/ 2082800 h 2082800"/>
              <a:gd name="connisteX4" fmla="*/ 203200 w 5334000"/>
              <a:gd name="connsiteY4" fmla="*/ 2082800 h 2082800"/>
              <a:gd name="connisteX5" fmla="*/ 0 w 5334000"/>
              <a:gd name="connsiteY5" fmla="*/ 1879600 h 2082800"/>
              <a:gd name="connisteX6" fmla="*/ 0 w 5334000"/>
              <a:gd name="connsiteY6" fmla="*/ 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082800">
                <a:moveTo>
                  <a:pt x="0" y="0"/>
                </a:moveTo>
                <a:lnTo>
                  <a:pt x="5334000" y="0"/>
                </a:lnTo>
                <a:lnTo>
                  <a:pt x="5334000" y="1879600"/>
                </a:lnTo>
                <a:cubicBezTo>
                  <a:pt x="5334000" y="1991824"/>
                  <a:pt x="5243024" y="2082800"/>
                  <a:pt x="51308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40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6096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641600 h 2641600"/>
              <a:gd name="connisteX5" fmla="*/ 0 w 5334000"/>
              <a:gd name="connsiteY5" fmla="*/ 2641600 h 2641600"/>
              <a:gd name="connisteX6" fmla="*/ 0 w 5334000"/>
              <a:gd name="connsiteY6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641600"/>
                </a:lnTo>
                <a:lnTo>
                  <a:pt x="0" y="26416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641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44704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642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5029200"/>
            <a:ext cx="472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643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4165600"/>
            <a:ext cx="5334000" cy="2082800"/>
          </a:xfrm>
          <a:custGeom>
            <a:avLst/>
            <a:gdLst>
              <a:gd name="connisteX0" fmla="*/ 0 w 5334000"/>
              <a:gd name="connsiteY0" fmla="*/ 0 h 2082800"/>
              <a:gd name="connisteX1" fmla="*/ 5334000 w 5334000"/>
              <a:gd name="connsiteY1" fmla="*/ 0 h 2082800"/>
              <a:gd name="connisteX2" fmla="*/ 5334000 w 5334000"/>
              <a:gd name="connsiteY2" fmla="*/ 1879600 h 2082800"/>
              <a:gd name="connisteX3" fmla="*/ 5130800 w 5334000"/>
              <a:gd name="connsiteY3" fmla="*/ 2082800 h 2082800"/>
              <a:gd name="connisteX4" fmla="*/ 203200 w 5334000"/>
              <a:gd name="connsiteY4" fmla="*/ 2082800 h 2082800"/>
              <a:gd name="connisteX5" fmla="*/ 0 w 5334000"/>
              <a:gd name="connsiteY5" fmla="*/ 1879600 h 2082800"/>
              <a:gd name="connisteX6" fmla="*/ 0 w 5334000"/>
              <a:gd name="connsiteY6" fmla="*/ 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082800">
                <a:moveTo>
                  <a:pt x="0" y="0"/>
                </a:moveTo>
                <a:lnTo>
                  <a:pt x="5334000" y="0"/>
                </a:lnTo>
                <a:lnTo>
                  <a:pt x="5334000" y="1879600"/>
                </a:lnTo>
                <a:cubicBezTo>
                  <a:pt x="5334000" y="1991824"/>
                  <a:pt x="5243024" y="2082800"/>
                  <a:pt x="51308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44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2484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641600 h 2641600"/>
              <a:gd name="connisteX5" fmla="*/ 0 w 5334000"/>
              <a:gd name="connsiteY5" fmla="*/ 2641600 h 2641600"/>
              <a:gd name="connisteX6" fmla="*/ 0 w 5334000"/>
              <a:gd name="connsiteY6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641600"/>
                </a:lnTo>
                <a:lnTo>
                  <a:pt x="0" y="26416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645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53200" y="44704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646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53200" y="5029200"/>
            <a:ext cx="472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2">
    <p:bg>
      <p:bgRef idx="1001">
        <a:schemeClr val="bg2"/>
      </p:bgRef>
    </p:bg>
    <p:spTree>
      <p:nvGrpSpPr>
        <p:cNvPr id="67" name=""/>
        <p:cNvGrpSpPr/>
        <p:nvPr/>
      </p:nvGrpSpPr>
      <p:grpSpPr/>
      <p:sp>
        <p:nvSpPr>
          <p:cNvPr id="1048654" name="图片占位符 1"/>
          <p:cNvSpPr>
            <a:spLocks noGrp="1"/>
          </p:cNvSpPr>
          <p:nvPr>
            <p:ph type="pic" idx="10"/>
            <p:custDataLst>
              <p:tags r:id="rId2"/>
            </p:custDataLst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1048655" name="标题 2"/>
          <p:cNvSpPr>
            <a:spLocks noGrp="1"/>
          </p:cNvSpPr>
          <p:nvPr>
            <p:ph type="title" idx="11" hasCustomPrompt="1"/>
            <p:custDataLst>
              <p:tags r:id="rId3"/>
            </p:custDataLst>
          </p:nvPr>
        </p:nvSpPr>
        <p:spPr>
          <a:xfrm>
            <a:off x="609600" y="482505"/>
            <a:ext cx="6858000" cy="71110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656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1523711"/>
            <a:ext cx="6858000" cy="4724695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16">
    <p:bg>
      <p:bgRef idx="1001">
        <a:schemeClr val="bg2"/>
      </p:bgRef>
    </p:bg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72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73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674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675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76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77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678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679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4704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80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6228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681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6228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682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83312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683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4836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684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4836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18">
    <p:bg>
      <p:bgRef idx="1001">
        <a:schemeClr val="bg2"/>
      </p:bgRef>
    </p:bg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01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702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703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704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05" name="装饰  2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6096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06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2336800"/>
            <a:ext cx="2844800" cy="3657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707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3688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08" name="装饰  5"/>
          <p:cNvSpPr>
            <a:spLocks noGrp="1"/>
          </p:cNvSpPr>
          <p:nvPr>
            <p:ph type="body" idx="16393" hasCustomPrompt="1"/>
            <p:custDataLst>
              <p:tags r:id="rId10"/>
            </p:custDataLst>
          </p:nvPr>
        </p:nvSpPr>
        <p:spPr>
          <a:xfrm>
            <a:off x="43688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09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673600" y="2336800"/>
            <a:ext cx="2844800" cy="3657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710" name="文本占位符 17"/>
          <p:cNvSpPr>
            <a:spLocks noGrp="1"/>
          </p:cNvSpPr>
          <p:nvPr>
            <p:ph type="body" idx="16390" hasCustomPrompt="1"/>
            <p:custDataLst>
              <p:tags r:id="rId12"/>
            </p:custDataLst>
          </p:nvPr>
        </p:nvSpPr>
        <p:spPr>
          <a:xfrm>
            <a:off x="81280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11" name="装饰  8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81280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12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2336800"/>
            <a:ext cx="2844800" cy="3657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7_20">
    <p:bg>
      <p:bgRef idx="1001">
        <a:schemeClr val="bg2"/>
      </p:bgRef>
    </p:bg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24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725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726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9144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048727" name="装饰  1"/>
          <p:cNvSpPr>
            <a:spLocks noGrp="1"/>
          </p:cNvSpPr>
          <p:nvPr>
            <p:ph type="body" idx="16395" hasCustomPrompt="1"/>
            <p:custDataLst>
              <p:tags r:id="rId6"/>
            </p:custDataLst>
          </p:nvPr>
        </p:nvSpPr>
        <p:spPr>
          <a:xfrm>
            <a:off x="609600" y="19812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28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781050" y="2184400"/>
            <a:ext cx="419100" cy="355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048729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574800" y="1828800"/>
            <a:ext cx="10007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30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574800" y="2286000"/>
            <a:ext cx="10007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731" name="装饰  5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609600" y="36576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32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781050" y="3860800"/>
            <a:ext cx="419100" cy="355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48733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1574800" y="3505200"/>
            <a:ext cx="10007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34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1574800" y="3962400"/>
            <a:ext cx="10007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735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609600" y="53340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36" name="文本占位符 20"/>
          <p:cNvSpPr>
            <a:spLocks noGrp="1"/>
          </p:cNvSpPr>
          <p:nvPr>
            <p:ph type="body" idx="16394" hasCustomPrompt="1"/>
            <p:custDataLst>
              <p:tags r:id="rId15"/>
            </p:custDataLst>
          </p:nvPr>
        </p:nvSpPr>
        <p:spPr>
          <a:xfrm>
            <a:off x="781050" y="5537200"/>
            <a:ext cx="419100" cy="355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048737" name="文本占位符 21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1574800" y="5181600"/>
            <a:ext cx="10007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38" name="文本占位符 22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1574800" y="5638800"/>
            <a:ext cx="10007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4_3">
    <p:bg>
      <p:bgRef idx="1001">
        <a:schemeClr val="bg2"/>
      </p:bgRef>
    </p:bg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4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55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756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757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3429000" cy="548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048758" name="装饰  1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4648200" y="609600"/>
            <a:ext cx="6934200" cy="5638800"/>
          </a:xfrm>
          <a:custGeom>
            <a:avLst/>
            <a:gdLst>
              <a:gd name="connisteX0" fmla="*/ 0 w 6934200"/>
              <a:gd name="connsiteY0" fmla="*/ 203200 h 5638800"/>
              <a:gd name="connisteX1" fmla="*/ 203200 w 6934200"/>
              <a:gd name="connsiteY1" fmla="*/ 0 h 5638800"/>
              <a:gd name="connisteX2" fmla="*/ 6731000 w 6934200"/>
              <a:gd name="connsiteY2" fmla="*/ 0 h 5638800"/>
              <a:gd name="connisteX3" fmla="*/ 6934200 w 6934200"/>
              <a:gd name="connsiteY3" fmla="*/ 203200 h 5638800"/>
              <a:gd name="connisteX4" fmla="*/ 6934200 w 6934200"/>
              <a:gd name="connsiteY4" fmla="*/ 5435600 h 5638800"/>
              <a:gd name="connisteX5" fmla="*/ 6731000 w 6934200"/>
              <a:gd name="connsiteY5" fmla="*/ 5638800 h 5638800"/>
              <a:gd name="connisteX6" fmla="*/ 203200 w 6934200"/>
              <a:gd name="connsiteY6" fmla="*/ 5638800 h 5638800"/>
              <a:gd name="connisteX7" fmla="*/ 0 w 6934200"/>
              <a:gd name="connsiteY7" fmla="*/ 5435600 h 5638800"/>
              <a:gd name="connisteX8" fmla="*/ 0 w 69342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69342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731000" y="0"/>
                </a:lnTo>
                <a:cubicBezTo>
                  <a:pt x="6843224" y="0"/>
                  <a:pt x="6934200" y="90976"/>
                  <a:pt x="6934200" y="203200"/>
                </a:cubicBezTo>
                <a:lnTo>
                  <a:pt x="6934200" y="5435600"/>
                </a:lnTo>
                <a:cubicBezTo>
                  <a:pt x="6934200" y="5547824"/>
                  <a:pt x="6843224" y="5638800"/>
                  <a:pt x="67310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59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5054600" y="1143000"/>
            <a:ext cx="6121400" cy="4572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0" name="日期占位符 7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71" name="页脚占位符 8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72" name="灯片编号占位符 9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_19">
    <p:bg>
      <p:bgRef idx="1001">
        <a:schemeClr val="bg2"/>
      </p:bgRef>
    </p:bg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5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66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767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768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769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609600" y="17018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marL="0" indent="0">
              <a:buNone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70" name="图片占位符 12"/>
          <p:cNvSpPr>
            <a:spLocks noGrp="1"/>
          </p:cNvSpPr>
          <p:nvPr>
            <p:ph type="pic" idx="16392" hasCustomPrompt="1"/>
            <p:custDataLst>
              <p:tags r:id="rId7"/>
            </p:custDataLst>
          </p:nvPr>
        </p:nvSpPr>
        <p:spPr>
          <a:xfrm>
            <a:off x="822960" y="1915160"/>
            <a:ext cx="487680" cy="48768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771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778000" y="1600200"/>
            <a:ext cx="980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72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778000" y="2108200"/>
            <a:ext cx="980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773" name="装饰  5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609600" y="34290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marL="0" indent="0">
              <a:buNone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74" name="图片占位符 16"/>
          <p:cNvSpPr>
            <a:spLocks noGrp="1"/>
          </p:cNvSpPr>
          <p:nvPr>
            <p:ph type="pic" idx="16394" hasCustomPrompt="1"/>
            <p:custDataLst>
              <p:tags r:id="rId11"/>
            </p:custDataLst>
          </p:nvPr>
        </p:nvSpPr>
        <p:spPr>
          <a:xfrm>
            <a:off x="822960" y="3642360"/>
            <a:ext cx="487680" cy="48768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775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1778000" y="3327400"/>
            <a:ext cx="980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76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1778000" y="3835400"/>
            <a:ext cx="980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777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609600" y="51562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marL="0" indent="0">
              <a:buNone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78" name="图片占位符 20"/>
          <p:cNvSpPr>
            <a:spLocks noGrp="1"/>
          </p:cNvSpPr>
          <p:nvPr>
            <p:ph type="pic" idx="16396" hasCustomPrompt="1"/>
            <p:custDataLst>
              <p:tags r:id="rId15"/>
            </p:custDataLst>
          </p:nvPr>
        </p:nvSpPr>
        <p:spPr>
          <a:xfrm>
            <a:off x="822960" y="5369560"/>
            <a:ext cx="487680" cy="48768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779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1778000" y="5054600"/>
            <a:ext cx="980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80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1778000" y="5562600"/>
            <a:ext cx="980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17">
    <p:bg>
      <p:bgRef idx="1001">
        <a:schemeClr val="bg2"/>
      </p:bgRef>
    </p:bg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3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94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795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796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797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798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1656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799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724400"/>
            <a:ext cx="345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800" name="内容占位符 14"/>
          <p:cNvSpPr>
            <a:spLocks noGrp="1"/>
          </p:cNvSpPr>
          <p:nvPr>
            <p:ph idx="16393" hasCustomPrompt="1"/>
            <p:custDataLst>
              <p:tags r:id="rId9"/>
            </p:custDataLst>
          </p:nvPr>
        </p:nvSpPr>
        <p:spPr>
          <a:xfrm>
            <a:off x="43688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01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368800" y="41656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02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368800" y="4724400"/>
            <a:ext cx="345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803" name="内容占位符 17"/>
          <p:cNvSpPr>
            <a:spLocks noGrp="1"/>
          </p:cNvSpPr>
          <p:nvPr>
            <p:ph idx="16394" hasCustomPrompt="1"/>
            <p:custDataLst>
              <p:tags r:id="rId12"/>
            </p:custDataLst>
          </p:nvPr>
        </p:nvSpPr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04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128000" y="41656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05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128000" y="4724400"/>
            <a:ext cx="345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20">
    <p:bg>
      <p:bgRef idx="1001">
        <a:schemeClr val="bg2"/>
      </p:bgRef>
    </p:bg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3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14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15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816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817" name="图片占位符 11"/>
          <p:cNvSpPr>
            <a:spLocks noGrp="1"/>
          </p:cNvSpPr>
          <p:nvPr>
            <p:ph type="pic" idx="16392" hasCustomPrompt="1"/>
            <p:custDataLst>
              <p:tags r:id="rId6"/>
            </p:custDataLst>
          </p:nvPr>
        </p:nvSpPr>
        <p:spPr>
          <a:xfrm>
            <a:off x="609600" y="16002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818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2082800" y="1651000"/>
            <a:ext cx="9499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19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2082800" y="2159000"/>
            <a:ext cx="9499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820" name="图片占位符 14"/>
          <p:cNvSpPr>
            <a:spLocks noGrp="1"/>
          </p:cNvSpPr>
          <p:nvPr>
            <p:ph type="pic" idx="16393" hasCustomPrompt="1"/>
            <p:custDataLst>
              <p:tags r:id="rId9"/>
            </p:custDataLst>
          </p:nvPr>
        </p:nvSpPr>
        <p:spPr>
          <a:xfrm>
            <a:off x="609600" y="32766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821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2082800" y="3327400"/>
            <a:ext cx="9499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22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2082800" y="3835400"/>
            <a:ext cx="9499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823" name="图片占位符 17"/>
          <p:cNvSpPr>
            <a:spLocks noGrp="1"/>
          </p:cNvSpPr>
          <p:nvPr>
            <p:ph type="pic" idx="16394" hasCustomPrompt="1"/>
            <p:custDataLst>
              <p:tags r:id="rId12"/>
            </p:custDataLst>
          </p:nvPr>
        </p:nvSpPr>
        <p:spPr>
          <a:xfrm>
            <a:off x="609600" y="49530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824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2082800" y="5003800"/>
            <a:ext cx="9499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25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2082800" y="5511800"/>
            <a:ext cx="9499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5">
    <p:bg>
      <p:bgRef idx="1001">
        <a:schemeClr val="bg2"/>
      </p:bgRef>
    </p:bg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5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36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37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838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839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3556000"/>
            <a:ext cx="5334000" cy="2692400"/>
          </a:xfrm>
          <a:custGeom>
            <a:avLst/>
            <a:gdLst>
              <a:gd name="connisteX0" fmla="*/ 0 w 5334000"/>
              <a:gd name="connsiteY0" fmla="*/ 0 h 2692400"/>
              <a:gd name="connisteX1" fmla="*/ 5334000 w 5334000"/>
              <a:gd name="connsiteY1" fmla="*/ 0 h 2692400"/>
              <a:gd name="connisteX2" fmla="*/ 5334000 w 5334000"/>
              <a:gd name="connsiteY2" fmla="*/ 2489200 h 2692400"/>
              <a:gd name="connisteX3" fmla="*/ 5130800 w 5334000"/>
              <a:gd name="connsiteY3" fmla="*/ 2692400 h 2692400"/>
              <a:gd name="connisteX4" fmla="*/ 203200 w 5334000"/>
              <a:gd name="connsiteY4" fmla="*/ 2692400 h 2692400"/>
              <a:gd name="connisteX5" fmla="*/ 0 w 5334000"/>
              <a:gd name="connsiteY5" fmla="*/ 2489200 h 2692400"/>
              <a:gd name="connisteX6" fmla="*/ 0 w 53340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692400">
                <a:moveTo>
                  <a:pt x="0" y="0"/>
                </a:moveTo>
                <a:lnTo>
                  <a:pt x="5334000" y="0"/>
                </a:lnTo>
                <a:lnTo>
                  <a:pt x="5334000" y="2489200"/>
                </a:lnTo>
                <a:cubicBezTo>
                  <a:pt x="5334000" y="2601424"/>
                  <a:pt x="5243024" y="2692400"/>
                  <a:pt x="51308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marL="0" indent="0">
              <a:buNone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40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609600" y="1524000"/>
            <a:ext cx="5334000" cy="2032000"/>
          </a:xfrm>
          <a:custGeom>
            <a:avLst/>
            <a:gdLst>
              <a:gd name="connisteX0" fmla="*/ 0 w 5334000"/>
              <a:gd name="connsiteY0" fmla="*/ 203200 h 2032000"/>
              <a:gd name="connisteX1" fmla="*/ 203200 w 5334000"/>
              <a:gd name="connsiteY1" fmla="*/ 0 h 2032000"/>
              <a:gd name="connisteX2" fmla="*/ 5130800 w 5334000"/>
              <a:gd name="connsiteY2" fmla="*/ 0 h 2032000"/>
              <a:gd name="connisteX3" fmla="*/ 5334000 w 5334000"/>
              <a:gd name="connsiteY3" fmla="*/ 203200 h 2032000"/>
              <a:gd name="connisteX4" fmla="*/ 5334000 w 5334000"/>
              <a:gd name="connsiteY4" fmla="*/ 2032000 h 2032000"/>
              <a:gd name="connisteX5" fmla="*/ 0 w 5334000"/>
              <a:gd name="connsiteY5" fmla="*/ 2032000 h 2032000"/>
              <a:gd name="connisteX6" fmla="*/ 0 w 53340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841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8608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42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419600"/>
            <a:ext cx="472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843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3556000"/>
            <a:ext cx="5334000" cy="2692400"/>
          </a:xfrm>
          <a:custGeom>
            <a:avLst/>
            <a:gdLst>
              <a:gd name="connisteX0" fmla="*/ 0 w 5334000"/>
              <a:gd name="connsiteY0" fmla="*/ 0 h 2692400"/>
              <a:gd name="connisteX1" fmla="*/ 5334000 w 5334000"/>
              <a:gd name="connsiteY1" fmla="*/ 0 h 2692400"/>
              <a:gd name="connisteX2" fmla="*/ 5334000 w 5334000"/>
              <a:gd name="connsiteY2" fmla="*/ 2489200 h 2692400"/>
              <a:gd name="connisteX3" fmla="*/ 5130800 w 5334000"/>
              <a:gd name="connsiteY3" fmla="*/ 2692400 h 2692400"/>
              <a:gd name="connisteX4" fmla="*/ 203200 w 5334000"/>
              <a:gd name="connsiteY4" fmla="*/ 2692400 h 2692400"/>
              <a:gd name="connisteX5" fmla="*/ 0 w 5334000"/>
              <a:gd name="connsiteY5" fmla="*/ 2489200 h 2692400"/>
              <a:gd name="connisteX6" fmla="*/ 0 w 53340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692400">
                <a:moveTo>
                  <a:pt x="0" y="0"/>
                </a:moveTo>
                <a:lnTo>
                  <a:pt x="5334000" y="0"/>
                </a:lnTo>
                <a:lnTo>
                  <a:pt x="5334000" y="2489200"/>
                </a:lnTo>
                <a:cubicBezTo>
                  <a:pt x="5334000" y="2601424"/>
                  <a:pt x="5243024" y="2692400"/>
                  <a:pt x="51308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marL="0" indent="0">
              <a:buNone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44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248400" y="1524000"/>
            <a:ext cx="5334000" cy="2032000"/>
          </a:xfrm>
          <a:custGeom>
            <a:avLst/>
            <a:gdLst>
              <a:gd name="connisteX0" fmla="*/ 0 w 5334000"/>
              <a:gd name="connsiteY0" fmla="*/ 203200 h 2032000"/>
              <a:gd name="connisteX1" fmla="*/ 203200 w 5334000"/>
              <a:gd name="connsiteY1" fmla="*/ 0 h 2032000"/>
              <a:gd name="connisteX2" fmla="*/ 5130800 w 5334000"/>
              <a:gd name="connsiteY2" fmla="*/ 0 h 2032000"/>
              <a:gd name="connisteX3" fmla="*/ 5334000 w 5334000"/>
              <a:gd name="connsiteY3" fmla="*/ 203200 h 2032000"/>
              <a:gd name="connisteX4" fmla="*/ 5334000 w 5334000"/>
              <a:gd name="connsiteY4" fmla="*/ 2032000 h 2032000"/>
              <a:gd name="connisteX5" fmla="*/ 0 w 5334000"/>
              <a:gd name="connsiteY5" fmla="*/ 2032000 h 2032000"/>
              <a:gd name="connisteX6" fmla="*/ 0 w 53340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845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53200" y="38608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46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53200" y="4419600"/>
            <a:ext cx="472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1">
    <p:bg>
      <p:bgRef idx="1001">
        <a:schemeClr val="bg2"/>
      </p:bgRef>
    </p:bg>
    <p:spTree>
      <p:nvGrpSpPr>
        <p:cNvPr id="90" name=""/>
        <p:cNvGrpSpPr/>
        <p:nvPr/>
      </p:nvGrpSpPr>
      <p:grpSpPr/>
      <p:sp>
        <p:nvSpPr>
          <p:cNvPr id="1048855" name="图片占位符 1"/>
          <p:cNvSpPr>
            <a:spLocks noGrp="1"/>
          </p:cNvSpPr>
          <p:nvPr>
            <p:ph type="pic" idx="10"/>
            <p:custDataLst>
              <p:tags r:id="rId2"/>
            </p:custDataLst>
          </p:nvPr>
        </p:nvSpPr>
        <p:spPr>
          <a:xfrm>
            <a:off x="4267200" y="0"/>
            <a:ext cx="79248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1048856" name="标题 2"/>
          <p:cNvSpPr>
            <a:spLocks noGrp="1"/>
          </p:cNvSpPr>
          <p:nvPr>
            <p:ph type="title" idx="11" hasCustomPrompt="1"/>
            <p:custDataLst>
              <p:tags r:id="rId3"/>
            </p:custDataLst>
          </p:nvPr>
        </p:nvSpPr>
        <p:spPr>
          <a:xfrm>
            <a:off x="609600" y="482505"/>
            <a:ext cx="5257800" cy="1320698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t>单击此处添加标题</a:t>
            </a:r>
          </a:p>
        </p:txBody>
      </p:sp>
      <p:sp>
        <p:nvSpPr>
          <p:cNvPr id="1048857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2133311"/>
            <a:ext cx="5257800" cy="4115095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82">
    <p:bg>
      <p:bgRef idx="1001">
        <a:schemeClr val="bg2"/>
      </p:bgRef>
    </p:bg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6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67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68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869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6324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870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7543800" y="609600"/>
            <a:ext cx="4038600" cy="5638800"/>
          </a:xfrm>
          <a:custGeom>
            <a:avLst/>
            <a:gdLst>
              <a:gd name="connisteX0" fmla="*/ 0 w 4038600"/>
              <a:gd name="connsiteY0" fmla="*/ 0 h 5638800"/>
              <a:gd name="connisteX1" fmla="*/ 4038600 w 4038600"/>
              <a:gd name="connsiteY1" fmla="*/ 0 h 5638800"/>
              <a:gd name="connisteX2" fmla="*/ 4038600 w 4038600"/>
              <a:gd name="connsiteY2" fmla="*/ 5638800 h 5638800"/>
              <a:gd name="connisteX3" fmla="*/ 0 w 4038600"/>
              <a:gd name="connsiteY3" fmla="*/ 5638800 h 5638800"/>
              <a:gd name="connisteX4" fmla="*/ 0 w 4038600"/>
              <a:gd name="connsiteY4" fmla="*/ 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0" t="0" r="r" b="b"/>
            <a:pathLst>
              <a:path w="4038600" h="5638800">
                <a:moveTo>
                  <a:pt x="0" y="0"/>
                </a:moveTo>
                <a:lnTo>
                  <a:pt x="4038600" y="0"/>
                </a:lnTo>
                <a:lnTo>
                  <a:pt x="4038600" y="5638800"/>
                </a:lnTo>
                <a:lnTo>
                  <a:pt x="0" y="5638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71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1676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72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16764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73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21844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874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609600" y="34036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75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762000" y="34036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76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762000" y="39116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877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6096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78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762000" y="51308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79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762000" y="56388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7_8">
    <p:bg>
      <p:bgRef idx="1001">
        <a:schemeClr val="bg2"/>
      </p:bgRef>
    </p:bg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2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93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94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895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896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3149600" y="1524000"/>
            <a:ext cx="8432800" cy="2209800"/>
          </a:xfrm>
          <a:custGeom>
            <a:avLst/>
            <a:gdLst>
              <a:gd name="connisteX0" fmla="*/ 0 w 8432800"/>
              <a:gd name="connsiteY0" fmla="*/ 0 h 2209800"/>
              <a:gd name="connisteX1" fmla="*/ 8229600 w 8432800"/>
              <a:gd name="connsiteY1" fmla="*/ 0 h 2209800"/>
              <a:gd name="connisteX2" fmla="*/ 8432800 w 8432800"/>
              <a:gd name="connsiteY2" fmla="*/ 203200 h 2209800"/>
              <a:gd name="connisteX3" fmla="*/ 8432800 w 8432800"/>
              <a:gd name="connsiteY3" fmla="*/ 2006600 h 2209800"/>
              <a:gd name="connisteX4" fmla="*/ 8229600 w 8432800"/>
              <a:gd name="connsiteY4" fmla="*/ 2209800 h 2209800"/>
              <a:gd name="connisteX5" fmla="*/ 0 w 8432800"/>
              <a:gd name="connsiteY5" fmla="*/ 2209800 h 2209800"/>
              <a:gd name="connisteX6" fmla="*/ 0 w 8432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8432800" h="22098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2006600"/>
                </a:lnTo>
                <a:cubicBezTo>
                  <a:pt x="8432800" y="2118824"/>
                  <a:pt x="8341824" y="2209800"/>
                  <a:pt x="8229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897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609600" y="1524000"/>
            <a:ext cx="2540000" cy="2209800"/>
          </a:xfrm>
          <a:custGeom>
            <a:avLst/>
            <a:gd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898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3454400" y="2044700"/>
            <a:ext cx="7823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899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3454400" y="2603500"/>
            <a:ext cx="7823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900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3149600" y="4038600"/>
            <a:ext cx="8432800" cy="2209800"/>
          </a:xfrm>
          <a:custGeom>
            <a:avLst/>
            <a:gdLst>
              <a:gd name="connisteX0" fmla="*/ 0 w 8432800"/>
              <a:gd name="connsiteY0" fmla="*/ 0 h 2209800"/>
              <a:gd name="connisteX1" fmla="*/ 8229600 w 8432800"/>
              <a:gd name="connsiteY1" fmla="*/ 0 h 2209800"/>
              <a:gd name="connisteX2" fmla="*/ 8432800 w 8432800"/>
              <a:gd name="connsiteY2" fmla="*/ 203200 h 2209800"/>
              <a:gd name="connisteX3" fmla="*/ 8432800 w 8432800"/>
              <a:gd name="connsiteY3" fmla="*/ 2006600 h 2209800"/>
              <a:gd name="connisteX4" fmla="*/ 8229600 w 8432800"/>
              <a:gd name="connsiteY4" fmla="*/ 2209800 h 2209800"/>
              <a:gd name="connisteX5" fmla="*/ 0 w 8432800"/>
              <a:gd name="connsiteY5" fmla="*/ 2209800 h 2209800"/>
              <a:gd name="connisteX6" fmla="*/ 0 w 8432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8432800" h="22098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2006600"/>
                </a:lnTo>
                <a:cubicBezTo>
                  <a:pt x="8432800" y="2118824"/>
                  <a:pt x="8341824" y="2209800"/>
                  <a:pt x="8229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901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09600" y="4038600"/>
            <a:ext cx="2540000" cy="2209800"/>
          </a:xfrm>
          <a:custGeom>
            <a:avLst/>
            <a:gd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902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3454400" y="4559300"/>
            <a:ext cx="7823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903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3454400" y="5118100"/>
            <a:ext cx="7823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82">
    <p:bg>
      <p:bgRef idx="1001">
        <a:schemeClr val="bg2"/>
      </p:bgRef>
    </p:bg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1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12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913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914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5257800" y="533400"/>
            <a:ext cx="6324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048915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4038600" cy="5638800"/>
          </a:xfrm>
          <a:custGeom>
            <a:avLst/>
            <a:gdLst>
              <a:gd name="connisteX0" fmla="*/ 0 w 4038600"/>
              <a:gd name="connsiteY0" fmla="*/ 0 h 5638800"/>
              <a:gd name="connisteX1" fmla="*/ 4038600 w 4038600"/>
              <a:gd name="connsiteY1" fmla="*/ 0 h 5638800"/>
              <a:gd name="connisteX2" fmla="*/ 4038600 w 4038600"/>
              <a:gd name="connsiteY2" fmla="*/ 5638800 h 5638800"/>
              <a:gd name="connisteX3" fmla="*/ 0 w 4038600"/>
              <a:gd name="connsiteY3" fmla="*/ 5638800 h 5638800"/>
              <a:gd name="connisteX4" fmla="*/ 0 w 4038600"/>
              <a:gd name="connsiteY4" fmla="*/ 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0" t="0" r="r" b="b"/>
            <a:pathLst>
              <a:path w="4038600" h="5638800">
                <a:moveTo>
                  <a:pt x="0" y="0"/>
                </a:moveTo>
                <a:lnTo>
                  <a:pt x="4038600" y="0"/>
                </a:lnTo>
                <a:lnTo>
                  <a:pt x="4038600" y="5638800"/>
                </a:lnTo>
                <a:lnTo>
                  <a:pt x="0" y="5638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916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5257800" y="1676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917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5410200" y="16764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918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410200" y="21844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919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5257800" y="34036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920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5410200" y="34036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921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5410200" y="39116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922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52578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923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5410200" y="51308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924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410200" y="56388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1_17">
    <p:bg>
      <p:bgRef idx="1001">
        <a:schemeClr val="bg2"/>
      </p:bgRef>
    </p:bg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936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937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938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31750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48939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10972800" cy="2032000"/>
          </a:xfrm>
          <a:custGeom>
            <a:avLst/>
            <a:gdLst>
              <a:gd name="connisteX0" fmla="*/ 0 w 10972800"/>
              <a:gd name="connsiteY0" fmla="*/ 203200 h 2032000"/>
              <a:gd name="connisteX1" fmla="*/ 203200 w 10972800"/>
              <a:gd name="connsiteY1" fmla="*/ 0 h 2032000"/>
              <a:gd name="connisteX2" fmla="*/ 10769600 w 10972800"/>
              <a:gd name="connsiteY2" fmla="*/ 0 h 2032000"/>
              <a:gd name="connisteX3" fmla="*/ 10972800 w 10972800"/>
              <a:gd name="connsiteY3" fmla="*/ 203200 h 2032000"/>
              <a:gd name="connisteX4" fmla="*/ 10972800 w 10972800"/>
              <a:gd name="connsiteY4" fmla="*/ 1828800 h 2032000"/>
              <a:gd name="connisteX5" fmla="*/ 10769600 w 10972800"/>
              <a:gd name="connsiteY5" fmla="*/ 2032000 h 2032000"/>
              <a:gd name="connisteX6" fmla="*/ 203200 w 10972800"/>
              <a:gd name="connsiteY6" fmla="*/ 2032000 h 2032000"/>
              <a:gd name="connisteX7" fmla="*/ 0 w 10972800"/>
              <a:gd name="connsiteY7" fmla="*/ 1828800 h 2032000"/>
              <a:gd name="connisteX8" fmla="*/ 0 w 10972800"/>
              <a:gd name="connsiteY8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109728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828800"/>
                </a:lnTo>
                <a:cubicBezTo>
                  <a:pt x="10972800" y="1941024"/>
                  <a:pt x="10881824" y="2032000"/>
                  <a:pt x="107696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marL="0" indent="0">
              <a:buNone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048940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1656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941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7244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942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470400" y="41656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943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470400" y="47244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48944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8331200" y="41656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48945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8331200" y="47244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3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74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75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76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77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8" name="标题 1"/>
          <p:cNvSpPr>
            <a:spLocks noGrp="1"/>
          </p:cNvSpPr>
          <p:nvPr>
            <p:ph type="title"/>
          </p:nvPr>
        </p:nvSpPr>
        <p:spPr>
          <a:xfrm>
            <a:off x="609556" y="482457"/>
            <a:ext cx="10972888" cy="711206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79" name="内容占位符 2"/>
          <p:cNvSpPr>
            <a:spLocks noGrp="1"/>
          </p:cNvSpPr>
          <p:nvPr>
            <p:ph sz="half" idx="1"/>
          </p:nvPr>
        </p:nvSpPr>
        <p:spPr>
          <a:xfrm>
            <a:off x="609584" y="1523857"/>
            <a:ext cx="5257842" cy="4724438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080" name="内容占位符 3"/>
          <p:cNvSpPr>
            <a:spLocks noGrp="1"/>
          </p:cNvSpPr>
          <p:nvPr>
            <p:ph sz="half" idx="2"/>
          </p:nvPr>
        </p:nvSpPr>
        <p:spPr>
          <a:xfrm>
            <a:off x="6322060" y="1524000"/>
            <a:ext cx="5266690" cy="4724400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081" name="页脚占位符 11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82" name="日期占位符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83" name="灯片编号占位符 1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8" name="标题 1"/>
          <p:cNvSpPr>
            <a:spLocks noGrp="1"/>
          </p:cNvSpPr>
          <p:nvPr>
            <p:ph type="title"/>
          </p:nvPr>
        </p:nvSpPr>
        <p:spPr>
          <a:xfrm>
            <a:off x="609556" y="482601"/>
            <a:ext cx="10972888" cy="711206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49" name="文本占位符 2"/>
          <p:cNvSpPr>
            <a:spLocks noGrp="1"/>
          </p:cNvSpPr>
          <p:nvPr>
            <p:ph type="body" idx="1"/>
          </p:nvPr>
        </p:nvSpPr>
        <p:spPr>
          <a:xfrm>
            <a:off x="607060" y="1524000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50" name="内容占位符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257800" cy="3708430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051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24411" y="1523712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52" name="内容占位符 5"/>
          <p:cNvSpPr>
            <a:spLocks noGrp="1"/>
          </p:cNvSpPr>
          <p:nvPr>
            <p:ph sz="quarter" idx="4"/>
          </p:nvPr>
        </p:nvSpPr>
        <p:spPr>
          <a:xfrm>
            <a:off x="6324600" y="2540000"/>
            <a:ext cx="5257800" cy="3708430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053" name="日期占位符 18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54" name="页脚占位符 19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9055" name="灯片编号占位符 20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300" y="6314440"/>
            <a:ext cx="2709545" cy="316865"/>
          </a:xfrm>
        </p:spPr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4" name="标题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85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86" name="页脚占位符 6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87" name="灯片编号占位符 10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8" name="标题 1"/>
          <p:cNvSpPr>
            <a:spLocks noGrp="1"/>
          </p:cNvSpPr>
          <p:nvPr>
            <p:ph type="title"/>
          </p:nvPr>
        </p:nvSpPr>
        <p:spPr>
          <a:xfrm>
            <a:off x="609584" y="609457"/>
            <a:ext cx="355602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89" name="图片占位符 2"/>
          <p:cNvSpPr>
            <a:spLocks noGrp="1"/>
          </p:cNvSpPr>
          <p:nvPr>
            <p:ph type="pic" idx="1"/>
          </p:nvPr>
        </p:nvSpPr>
        <p:spPr>
          <a:xfrm>
            <a:off x="4772660" y="609600"/>
            <a:ext cx="6807254" cy="563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9090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311400"/>
            <a:ext cx="3556000" cy="393703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91" name="页脚占位符 29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92" name="灯片编号占位符 30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049093" name="日期占位符 3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1" name="竖排标题 1"/>
          <p:cNvSpPr>
            <a:spLocks noGrp="1"/>
          </p:cNvSpPr>
          <p:nvPr>
            <p:ph type="title" orient="vert"/>
          </p:nvPr>
        </p:nvSpPr>
        <p:spPr>
          <a:xfrm>
            <a:off x="9547860" y="609600"/>
            <a:ext cx="2032016" cy="5638845"/>
          </a:xfr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62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636069" cy="5638800"/>
          </a:xfr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063" name="日期占位符 6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64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65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8" Type="http://schemas.openxmlformats.org/officeDocument/2006/relationships/theme" Target="../theme/theme2.xml"/><Relationship Id="rId37" Type="http://schemas.openxmlformats.org/officeDocument/2006/relationships/tags" Target="../tags/tag309.xml"/><Relationship Id="rId36" Type="http://schemas.openxmlformats.org/officeDocument/2006/relationships/tags" Target="../tags/tag308.xml"/><Relationship Id="rId35" Type="http://schemas.openxmlformats.org/officeDocument/2006/relationships/tags" Target="../tags/tag307.xml"/><Relationship Id="rId34" Type="http://schemas.openxmlformats.org/officeDocument/2006/relationships/tags" Target="../tags/tag306.xml"/><Relationship Id="rId33" Type="http://schemas.openxmlformats.org/officeDocument/2006/relationships/tags" Target="../tags/tag305.xml"/><Relationship Id="rId32" Type="http://schemas.openxmlformats.org/officeDocument/2006/relationships/tags" Target="../tags/tag304.xml"/><Relationship Id="rId31" Type="http://schemas.openxmlformats.org/officeDocument/2006/relationships/tags" Target="../tags/tag303.xml"/><Relationship Id="rId30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29" Type="http://schemas.openxmlformats.org/officeDocument/2006/relationships/tags" Target="../tags/tag302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8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039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9040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049041" name="标题占位符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042" name="文本占位符 2"/>
          <p:cNvSpPr>
            <a:spLocks noGrp="1"/>
          </p:cNvSpPr>
          <p:nvPr>
            <p:ph type="body" idx="1"/>
          </p:nvPr>
        </p:nvSpPr>
        <p:spPr>
          <a:xfrm>
            <a:off x="609556" y="1524000"/>
            <a:ext cx="10972888" cy="472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10" descr="处理图片标题"/>
          <p:cNvPicPr>
            <a:picLocks noChangeAspect="1"/>
          </p:cNvPicPr>
          <p:nvPr userDrawn="1">
            <p:custDataLst>
              <p:tags r:id="rId29"/>
            </p:custDataLst>
          </p:nvPr>
        </p:nvPicPr>
        <p:blipFill>
          <a:blip r:embed="rId30" cstate="screen">
            <a:alphaModFix amt="10000"/>
          </a:blip>
          <a:srcRect t="1707" b="73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48576" name="日期占位符 3"/>
          <p:cNvSpPr>
            <a:spLocks noGrp="1"/>
          </p:cNvSpPr>
          <p:nvPr>
            <p:ph type="dt" sz="half" idx="2"/>
            <p:custDataLst>
              <p:tags r:id="rId31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77" name="页脚占位符 4"/>
          <p:cNvSpPr>
            <a:spLocks noGrp="1"/>
          </p:cNvSpPr>
          <p:nvPr>
            <p:ph type="ftr" sz="quarter" idx="3"/>
            <p:custDataLst>
              <p:tags r:id="rId3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8578" name="灯片编号占位符 5"/>
          <p:cNvSpPr>
            <a:spLocks noGrp="1"/>
          </p:cNvSpPr>
          <p:nvPr>
            <p:ph type="sldNum" sz="quarter" idx="4"/>
            <p:custDataLst>
              <p:tags r:id="rId33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48579" name="标题占位符 1"/>
          <p:cNvSpPr>
            <a:spLocks noGrp="1"/>
          </p:cNvSpPr>
          <p:nvPr>
            <p:ph type="title"/>
            <p:custDataLst>
              <p:tags r:id="rId34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580" name="文本占位符 2"/>
          <p:cNvSpPr>
            <a:spLocks noGrp="1"/>
          </p:cNvSpPr>
          <p:nvPr>
            <p:ph type="body" idx="1"/>
            <p:custDataLst>
              <p:tags r:id="rId35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48581" name="KSO_TEMPLATE" hidden="1"/>
          <p:cNvSpPr/>
          <p:nvPr userDrawn="1">
            <p:custDataLst>
              <p:tags r:id="rId3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3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9.xml"/><Relationship Id="rId4" Type="http://schemas.openxmlformats.org/officeDocument/2006/relationships/tags" Target="../tags/tag312.xml"/><Relationship Id="rId3" Type="http://schemas.openxmlformats.org/officeDocument/2006/relationships/image" Target="../media/image4.png"/><Relationship Id="rId2" Type="http://schemas.openxmlformats.org/officeDocument/2006/relationships/tags" Target="../tags/tag311.xml"/><Relationship Id="rId1" Type="http://schemas.openxmlformats.org/officeDocument/2006/relationships/tags" Target="../tags/tag310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tags" Target="../tags/tag38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384.xml"/><Relationship Id="rId4" Type="http://schemas.openxmlformats.org/officeDocument/2006/relationships/image" Target="../media/image36.jpeg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38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hyperlink" Target="&#26234;&#30789;PPT&#38468;&#20214;&#32032;&#26448;-2026.8\&#25238;&#38899;&#25237;&#27969;&#20004;&#20010;&#26376;&#20845;&#19975;&#25104;&#20132;&#19968;&#20010;&#23458;&#25143;%208&#26376;16&#26085;%2014&#28857;16&#20998;.aac" TargetMode="Externa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tags" Target="../tags/tag386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tiff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tags" Target="../tags/tag389.xml"/><Relationship Id="rId7" Type="http://schemas.openxmlformats.org/officeDocument/2006/relationships/image" Target="../media/image48.jpeg"/><Relationship Id="rId6" Type="http://schemas.openxmlformats.org/officeDocument/2006/relationships/tags" Target="../tags/tag388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0" Type="http://schemas.openxmlformats.org/officeDocument/2006/relationships/slideLayout" Target="../slideLayouts/slideLayout24.xml"/><Relationship Id="rId2" Type="http://schemas.openxmlformats.org/officeDocument/2006/relationships/tags" Target="../tags/tag387.xml"/><Relationship Id="rId19" Type="http://schemas.openxmlformats.org/officeDocument/2006/relationships/tags" Target="../tags/tag397.xml"/><Relationship Id="rId18" Type="http://schemas.openxmlformats.org/officeDocument/2006/relationships/tags" Target="../tags/tag396.xml"/><Relationship Id="rId17" Type="http://schemas.openxmlformats.org/officeDocument/2006/relationships/tags" Target="../tags/tag395.xml"/><Relationship Id="rId16" Type="http://schemas.openxmlformats.org/officeDocument/2006/relationships/tags" Target="../tags/tag394.xml"/><Relationship Id="rId15" Type="http://schemas.openxmlformats.org/officeDocument/2006/relationships/tags" Target="../tags/tag393.xml"/><Relationship Id="rId14" Type="http://schemas.openxmlformats.org/officeDocument/2006/relationships/tags" Target="../tags/tag392.xml"/><Relationship Id="rId13" Type="http://schemas.openxmlformats.org/officeDocument/2006/relationships/image" Target="../media/image51.png"/><Relationship Id="rId12" Type="http://schemas.openxmlformats.org/officeDocument/2006/relationships/tags" Target="../tags/tag391.xml"/><Relationship Id="rId11" Type="http://schemas.openxmlformats.org/officeDocument/2006/relationships/image" Target="../media/image50.png"/><Relationship Id="rId10" Type="http://schemas.openxmlformats.org/officeDocument/2006/relationships/tags" Target="../tags/tag390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398.xml"/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07.xml"/><Relationship Id="rId8" Type="http://schemas.openxmlformats.org/officeDocument/2006/relationships/image" Target="../media/image58.png"/><Relationship Id="rId7" Type="http://schemas.openxmlformats.org/officeDocument/2006/relationships/tags" Target="../tags/tag406.xml"/><Relationship Id="rId6" Type="http://schemas.openxmlformats.org/officeDocument/2006/relationships/tags" Target="../tags/tag405.xml"/><Relationship Id="rId5" Type="http://schemas.openxmlformats.org/officeDocument/2006/relationships/tags" Target="../tags/tag404.xml"/><Relationship Id="rId4" Type="http://schemas.openxmlformats.org/officeDocument/2006/relationships/image" Target="../media/image57.jpeg"/><Relationship Id="rId3" Type="http://schemas.openxmlformats.org/officeDocument/2006/relationships/tags" Target="../tags/tag403.xml"/><Relationship Id="rId2" Type="http://schemas.openxmlformats.org/officeDocument/2006/relationships/tags" Target="../tags/tag402.xml"/><Relationship Id="rId13" Type="http://schemas.openxmlformats.org/officeDocument/2006/relationships/slideLayout" Target="../slideLayouts/slideLayout24.xml"/><Relationship Id="rId12" Type="http://schemas.openxmlformats.org/officeDocument/2006/relationships/tags" Target="../tags/tag409.xml"/><Relationship Id="rId11" Type="http://schemas.openxmlformats.org/officeDocument/2006/relationships/image" Target="../media/image5.png"/><Relationship Id="rId10" Type="http://schemas.openxmlformats.org/officeDocument/2006/relationships/tags" Target="../tags/tag408.xml"/><Relationship Id="rId1" Type="http://schemas.openxmlformats.org/officeDocument/2006/relationships/tags" Target="../tags/tag401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tags" Target="../tags/tag413.xml"/><Relationship Id="rId5" Type="http://schemas.openxmlformats.org/officeDocument/2006/relationships/image" Target="../media/image5.png"/><Relationship Id="rId4" Type="http://schemas.openxmlformats.org/officeDocument/2006/relationships/image" Target="../media/image59.jpeg"/><Relationship Id="rId3" Type="http://schemas.openxmlformats.org/officeDocument/2006/relationships/tags" Target="../tags/tag412.xml"/><Relationship Id="rId2" Type="http://schemas.openxmlformats.org/officeDocument/2006/relationships/tags" Target="../tags/tag411.xml"/><Relationship Id="rId1" Type="http://schemas.openxmlformats.org/officeDocument/2006/relationships/tags" Target="../tags/tag410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15.xml"/><Relationship Id="rId3" Type="http://schemas.openxmlformats.org/officeDocument/2006/relationships/image" Target="../media/image5.png"/><Relationship Id="rId2" Type="http://schemas.openxmlformats.org/officeDocument/2006/relationships/image" Target="../media/image60.png"/><Relationship Id="rId1" Type="http://schemas.openxmlformats.org/officeDocument/2006/relationships/tags" Target="../tags/tag41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21.xml"/><Relationship Id="rId8" Type="http://schemas.openxmlformats.org/officeDocument/2006/relationships/tags" Target="../tags/tag320.xml"/><Relationship Id="rId7" Type="http://schemas.openxmlformats.org/officeDocument/2006/relationships/tags" Target="../tags/tag319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3" Type="http://schemas.openxmlformats.org/officeDocument/2006/relationships/tags" Target="../tags/tag315.xml"/><Relationship Id="rId26" Type="http://schemas.openxmlformats.org/officeDocument/2006/relationships/slideLayout" Target="../slideLayouts/slideLayout23.xml"/><Relationship Id="rId25" Type="http://schemas.openxmlformats.org/officeDocument/2006/relationships/tags" Target="../tags/tag336.xml"/><Relationship Id="rId24" Type="http://schemas.openxmlformats.org/officeDocument/2006/relationships/tags" Target="../tags/tag335.xml"/><Relationship Id="rId23" Type="http://schemas.openxmlformats.org/officeDocument/2006/relationships/tags" Target="../tags/tag334.xml"/><Relationship Id="rId22" Type="http://schemas.openxmlformats.org/officeDocument/2006/relationships/tags" Target="../tags/tag333.xml"/><Relationship Id="rId21" Type="http://schemas.openxmlformats.org/officeDocument/2006/relationships/tags" Target="../tags/tag332.xml"/><Relationship Id="rId20" Type="http://schemas.openxmlformats.org/officeDocument/2006/relationships/tags" Target="../tags/tag331.xml"/><Relationship Id="rId2" Type="http://schemas.openxmlformats.org/officeDocument/2006/relationships/tags" Target="../tags/tag314.xml"/><Relationship Id="rId19" Type="http://schemas.openxmlformats.org/officeDocument/2006/relationships/tags" Target="../tags/tag330.xml"/><Relationship Id="rId18" Type="http://schemas.openxmlformats.org/officeDocument/2006/relationships/tags" Target="../tags/tag329.xml"/><Relationship Id="rId17" Type="http://schemas.openxmlformats.org/officeDocument/2006/relationships/tags" Target="../tags/tag328.xml"/><Relationship Id="rId16" Type="http://schemas.openxmlformats.org/officeDocument/2006/relationships/tags" Target="../tags/tag327.xml"/><Relationship Id="rId15" Type="http://schemas.openxmlformats.org/officeDocument/2006/relationships/tags" Target="../tags/tag326.xml"/><Relationship Id="rId14" Type="http://schemas.openxmlformats.org/officeDocument/2006/relationships/tags" Target="../tags/tag325.xml"/><Relationship Id="rId13" Type="http://schemas.openxmlformats.org/officeDocument/2006/relationships/tags" Target="../tags/tag324.xml"/><Relationship Id="rId12" Type="http://schemas.openxmlformats.org/officeDocument/2006/relationships/image" Target="../media/image5.png"/><Relationship Id="rId11" Type="http://schemas.openxmlformats.org/officeDocument/2006/relationships/tags" Target="../tags/tag323.xml"/><Relationship Id="rId10" Type="http://schemas.openxmlformats.org/officeDocument/2006/relationships/tags" Target="../tags/tag322.xml"/><Relationship Id="rId1" Type="http://schemas.openxmlformats.org/officeDocument/2006/relationships/tags" Target="../tags/tag313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17.xml"/><Relationship Id="rId3" Type="http://schemas.openxmlformats.org/officeDocument/2006/relationships/image" Target="../media/image61.png"/><Relationship Id="rId2" Type="http://schemas.openxmlformats.org/officeDocument/2006/relationships/image" Target="../media/image5.png"/><Relationship Id="rId1" Type="http://schemas.openxmlformats.org/officeDocument/2006/relationships/tags" Target="../tags/tag416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jpeg"/><Relationship Id="rId8" Type="http://schemas.openxmlformats.org/officeDocument/2006/relationships/tags" Target="../tags/tag424.xml"/><Relationship Id="rId7" Type="http://schemas.openxmlformats.org/officeDocument/2006/relationships/tags" Target="../tags/tag423.xml"/><Relationship Id="rId6" Type="http://schemas.openxmlformats.org/officeDocument/2006/relationships/tags" Target="../tags/tag422.xml"/><Relationship Id="rId5" Type="http://schemas.openxmlformats.org/officeDocument/2006/relationships/tags" Target="../tags/tag421.xml"/><Relationship Id="rId4" Type="http://schemas.openxmlformats.org/officeDocument/2006/relationships/image" Target="../media/image62.svg"/><Relationship Id="rId3" Type="http://schemas.openxmlformats.org/officeDocument/2006/relationships/tags" Target="../tags/tag420.xml"/><Relationship Id="rId2" Type="http://schemas.openxmlformats.org/officeDocument/2006/relationships/tags" Target="../tags/tag419.xml"/><Relationship Id="rId14" Type="http://schemas.openxmlformats.org/officeDocument/2006/relationships/slideLayout" Target="../slideLayouts/slideLayout24.xml"/><Relationship Id="rId13" Type="http://schemas.openxmlformats.org/officeDocument/2006/relationships/tags" Target="../tags/tag427.xml"/><Relationship Id="rId12" Type="http://schemas.openxmlformats.org/officeDocument/2006/relationships/tags" Target="../tags/tag426.xml"/><Relationship Id="rId11" Type="http://schemas.openxmlformats.org/officeDocument/2006/relationships/tags" Target="../tags/tag425.xml"/><Relationship Id="rId10" Type="http://schemas.openxmlformats.org/officeDocument/2006/relationships/image" Target="../media/image5.png"/><Relationship Id="rId1" Type="http://schemas.openxmlformats.org/officeDocument/2006/relationships/tags" Target="../tags/tag418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29.xml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5.png"/><Relationship Id="rId1" Type="http://schemas.openxmlformats.org/officeDocument/2006/relationships/tags" Target="../tags/tag42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43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3" Type="http://schemas.openxmlformats.org/officeDocument/2006/relationships/image" Target="../media/image66.png"/><Relationship Id="rId2" Type="http://schemas.openxmlformats.org/officeDocument/2006/relationships/image" Target="../media/image5.png"/><Relationship Id="rId1" Type="http://schemas.openxmlformats.org/officeDocument/2006/relationships/tags" Target="../tags/tag430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33.xml"/><Relationship Id="rId4" Type="http://schemas.openxmlformats.org/officeDocument/2006/relationships/image" Target="../media/image70.png"/><Relationship Id="rId3" Type="http://schemas.openxmlformats.org/officeDocument/2006/relationships/image" Target="../media/image5.png"/><Relationship Id="rId2" Type="http://schemas.openxmlformats.org/officeDocument/2006/relationships/hyperlink" Target="https://zgai.cc" TargetMode="External"/><Relationship Id="rId1" Type="http://schemas.openxmlformats.org/officeDocument/2006/relationships/tags" Target="../tags/tag432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35.xml"/><Relationship Id="rId3" Type="http://schemas.openxmlformats.org/officeDocument/2006/relationships/tags" Target="../tags/tag434.xml"/><Relationship Id="rId2" Type="http://schemas.openxmlformats.org/officeDocument/2006/relationships/image" Target="../media/image71.png"/><Relationship Id="rId1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37.xml"/><Relationship Id="rId3" Type="http://schemas.openxmlformats.org/officeDocument/2006/relationships/image" Target="../media/image72.png"/><Relationship Id="rId2" Type="http://schemas.openxmlformats.org/officeDocument/2006/relationships/tags" Target="../tags/tag436.xml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image" Target="../media/image78.png"/><Relationship Id="rId7" Type="http://schemas.openxmlformats.org/officeDocument/2006/relationships/image" Target="../media/image77.png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3" Type="http://schemas.openxmlformats.org/officeDocument/2006/relationships/image" Target="../media/image73.png"/><Relationship Id="rId2" Type="http://schemas.openxmlformats.org/officeDocument/2006/relationships/tags" Target="../tags/tag438.xml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24.xml"/><Relationship Id="rId1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85.png"/><Relationship Id="rId7" Type="http://schemas.openxmlformats.org/officeDocument/2006/relationships/image" Target="../media/image84.jpeg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1" Type="http://schemas.openxmlformats.org/officeDocument/2006/relationships/slideLayout" Target="../slideLayouts/slideLayout24.xml"/><Relationship Id="rId10" Type="http://schemas.openxmlformats.org/officeDocument/2006/relationships/tags" Target="../tags/tag441.xml"/><Relationship Id="rId1" Type="http://schemas.openxmlformats.org/officeDocument/2006/relationships/tags" Target="../tags/tag440.xml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tags" Target="../tags/tag443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3" Type="http://schemas.openxmlformats.org/officeDocument/2006/relationships/image" Target="../media/image86.png"/><Relationship Id="rId2" Type="http://schemas.openxmlformats.org/officeDocument/2006/relationships/tags" Target="../tags/tag442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42.xml"/><Relationship Id="rId8" Type="http://schemas.openxmlformats.org/officeDocument/2006/relationships/tags" Target="../tags/tag341.xml"/><Relationship Id="rId7" Type="http://schemas.openxmlformats.org/officeDocument/2006/relationships/image" Target="../media/image8.png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image" Target="../media/image7.png"/><Relationship Id="rId26" Type="http://schemas.openxmlformats.org/officeDocument/2006/relationships/slideLayout" Target="../slideLayouts/slideLayout24.xml"/><Relationship Id="rId25" Type="http://schemas.openxmlformats.org/officeDocument/2006/relationships/tags" Target="../tags/tag353.xml"/><Relationship Id="rId24" Type="http://schemas.openxmlformats.org/officeDocument/2006/relationships/image" Target="../media/image5.png"/><Relationship Id="rId23" Type="http://schemas.openxmlformats.org/officeDocument/2006/relationships/image" Target="../media/image12.png"/><Relationship Id="rId22" Type="http://schemas.openxmlformats.org/officeDocument/2006/relationships/image" Target="../media/image11.jpeg"/><Relationship Id="rId21" Type="http://schemas.openxmlformats.org/officeDocument/2006/relationships/tags" Target="../tags/tag352.xml"/><Relationship Id="rId20" Type="http://schemas.openxmlformats.org/officeDocument/2006/relationships/tags" Target="../tags/tag351.xml"/><Relationship Id="rId2" Type="http://schemas.openxmlformats.org/officeDocument/2006/relationships/image" Target="../media/image6.png"/><Relationship Id="rId19" Type="http://schemas.openxmlformats.org/officeDocument/2006/relationships/image" Target="../media/image10.png"/><Relationship Id="rId18" Type="http://schemas.openxmlformats.org/officeDocument/2006/relationships/tags" Target="../tags/tag350.xml"/><Relationship Id="rId17" Type="http://schemas.openxmlformats.org/officeDocument/2006/relationships/tags" Target="../tags/tag349.xml"/><Relationship Id="rId16" Type="http://schemas.openxmlformats.org/officeDocument/2006/relationships/tags" Target="../tags/tag348.xml"/><Relationship Id="rId15" Type="http://schemas.openxmlformats.org/officeDocument/2006/relationships/tags" Target="../tags/tag347.xml"/><Relationship Id="rId14" Type="http://schemas.openxmlformats.org/officeDocument/2006/relationships/tags" Target="../tags/tag346.xml"/><Relationship Id="rId13" Type="http://schemas.openxmlformats.org/officeDocument/2006/relationships/image" Target="../media/image9.png"/><Relationship Id="rId12" Type="http://schemas.openxmlformats.org/officeDocument/2006/relationships/tags" Target="../tags/tag345.xml"/><Relationship Id="rId11" Type="http://schemas.openxmlformats.org/officeDocument/2006/relationships/tags" Target="../tags/tag344.xml"/><Relationship Id="rId10" Type="http://schemas.openxmlformats.org/officeDocument/2006/relationships/tags" Target="../tags/tag343.xml"/><Relationship Id="rId1" Type="http://schemas.openxmlformats.org/officeDocument/2006/relationships/tags" Target="../tags/tag337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tags" Target="../tags/tag445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3" Type="http://schemas.openxmlformats.org/officeDocument/2006/relationships/image" Target="../media/image89.png"/><Relationship Id="rId2" Type="http://schemas.openxmlformats.org/officeDocument/2006/relationships/tags" Target="../tags/tag444.xml"/><Relationship Id="rId1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8.jpeg"/><Relationship Id="rId8" Type="http://schemas.openxmlformats.org/officeDocument/2006/relationships/image" Target="../media/image97.png"/><Relationship Id="rId7" Type="http://schemas.openxmlformats.org/officeDocument/2006/relationships/image" Target="../media/image96.png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3" Type="http://schemas.openxmlformats.org/officeDocument/2006/relationships/image" Target="../media/image92.png"/><Relationship Id="rId2" Type="http://schemas.openxmlformats.org/officeDocument/2006/relationships/tags" Target="../tags/tag446.xml"/><Relationship Id="rId11" Type="http://schemas.openxmlformats.org/officeDocument/2006/relationships/slideLayout" Target="../slideLayouts/slideLayout24.xml"/><Relationship Id="rId10" Type="http://schemas.openxmlformats.org/officeDocument/2006/relationships/tags" Target="../tags/tag447.xml"/><Relationship Id="rId1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450.xml"/><Relationship Id="rId8" Type="http://schemas.openxmlformats.org/officeDocument/2006/relationships/image" Target="../media/image101.png"/><Relationship Id="rId7" Type="http://schemas.openxmlformats.org/officeDocument/2006/relationships/tags" Target="../tags/tag449.xml"/><Relationship Id="rId6" Type="http://schemas.microsoft.com/office/2007/relationships/media" Target="../media/media2.mp4"/><Relationship Id="rId5" Type="http://schemas.openxmlformats.org/officeDocument/2006/relationships/video" Target="../media/media2.mp4"/><Relationship Id="rId4" Type="http://schemas.openxmlformats.org/officeDocument/2006/relationships/image" Target="../media/image100.png"/><Relationship Id="rId3" Type="http://schemas.openxmlformats.org/officeDocument/2006/relationships/image" Target="../media/image99.png"/><Relationship Id="rId2" Type="http://schemas.openxmlformats.org/officeDocument/2006/relationships/image" Target="../media/image5.png"/><Relationship Id="rId11" Type="http://schemas.openxmlformats.org/officeDocument/2006/relationships/slideLayout" Target="../slideLayouts/slideLayout24.xml"/><Relationship Id="rId10" Type="http://schemas.openxmlformats.org/officeDocument/2006/relationships/tags" Target="../tags/tag451.xml"/><Relationship Id="rId1" Type="http://schemas.openxmlformats.org/officeDocument/2006/relationships/tags" Target="../tags/tag448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tags" Target="../tags/tag453.xml"/><Relationship Id="rId7" Type="http://schemas.openxmlformats.org/officeDocument/2006/relationships/image" Target="../media/image105.png"/><Relationship Id="rId6" Type="http://schemas.openxmlformats.org/officeDocument/2006/relationships/hyperlink" Target="&#26234;&#30789;PPT&#38468;&#20214;&#32032;&#26448;-2026.8\&#19977;&#19968;&#25366;&#26426;&#20316;&#19994;.mp4" TargetMode="External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3" Type="http://schemas.openxmlformats.org/officeDocument/2006/relationships/image" Target="../media/image102.png"/><Relationship Id="rId2" Type="http://schemas.openxmlformats.org/officeDocument/2006/relationships/tags" Target="../tags/tag452.xml"/><Relationship Id="rId1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55.xml"/><Relationship Id="rId4" Type="http://schemas.openxmlformats.org/officeDocument/2006/relationships/image" Target="../media/image107.png"/><Relationship Id="rId3" Type="http://schemas.openxmlformats.org/officeDocument/2006/relationships/image" Target="../media/image106.png"/><Relationship Id="rId2" Type="http://schemas.openxmlformats.org/officeDocument/2006/relationships/tags" Target="../tags/tag454.xml"/><Relationship Id="rId1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57.xml"/><Relationship Id="rId3" Type="http://schemas.openxmlformats.org/officeDocument/2006/relationships/image" Target="../media/image108.png"/><Relationship Id="rId2" Type="http://schemas.openxmlformats.org/officeDocument/2006/relationships/tags" Target="../tags/tag456.xml"/><Relationship Id="rId1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59.xml"/><Relationship Id="rId4" Type="http://schemas.openxmlformats.org/officeDocument/2006/relationships/image" Target="../media/image109.png"/><Relationship Id="rId3" Type="http://schemas.openxmlformats.org/officeDocument/2006/relationships/hyperlink" Target="&#26234;&#30789;PPT&#38468;&#20214;&#32032;&#26448;-2026.8\1-&#25919;&#21153;&#20256;&#23186;&#20844;&#30410;-&#38450;&#28346;&#27700;&#23459;&#20256;.mp4" TargetMode="External"/><Relationship Id="rId2" Type="http://schemas.openxmlformats.org/officeDocument/2006/relationships/tags" Target="../tags/tag458.xml"/><Relationship Id="rId1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61.xml"/><Relationship Id="rId4" Type="http://schemas.openxmlformats.org/officeDocument/2006/relationships/tags" Target="../tags/tag460.xml"/><Relationship Id="rId3" Type="http://schemas.openxmlformats.org/officeDocument/2006/relationships/image" Target="../media/image110.png"/><Relationship Id="rId2" Type="http://schemas.openxmlformats.org/officeDocument/2006/relationships/hyperlink" Target="&#26234;&#30789;PPT&#38468;&#20214;&#32032;&#26448;-2026.8\2-&#25919;&#21153;&#20256;&#23186;&#20844;&#30410;-&#27739;&#26399;&#23433;&#20840;&#23459;&#20256;.mp4" TargetMode="External"/><Relationship Id="rId1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463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3" Type="http://schemas.openxmlformats.org/officeDocument/2006/relationships/image" Target="../media/image111.png"/><Relationship Id="rId2" Type="http://schemas.openxmlformats.org/officeDocument/2006/relationships/tags" Target="../tags/tag462.xml"/><Relationship Id="rId1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tags" Target="../tags/tag465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3" Type="http://schemas.openxmlformats.org/officeDocument/2006/relationships/image" Target="../media/image115.png"/><Relationship Id="rId2" Type="http://schemas.openxmlformats.org/officeDocument/2006/relationships/tags" Target="../tags/tag464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jpeg"/><Relationship Id="rId8" Type="http://schemas.openxmlformats.org/officeDocument/2006/relationships/tags" Target="../tags/tag360.xml"/><Relationship Id="rId7" Type="http://schemas.openxmlformats.org/officeDocument/2006/relationships/tags" Target="../tags/tag359.xml"/><Relationship Id="rId6" Type="http://schemas.openxmlformats.org/officeDocument/2006/relationships/tags" Target="../tags/tag358.xml"/><Relationship Id="rId5" Type="http://schemas.openxmlformats.org/officeDocument/2006/relationships/tags" Target="../tags/tag357.xml"/><Relationship Id="rId4" Type="http://schemas.openxmlformats.org/officeDocument/2006/relationships/image" Target="../media/image13.jpeg"/><Relationship Id="rId3" Type="http://schemas.openxmlformats.org/officeDocument/2006/relationships/tags" Target="../tags/tag356.xml"/><Relationship Id="rId2" Type="http://schemas.openxmlformats.org/officeDocument/2006/relationships/tags" Target="../tags/tag355.xml"/><Relationship Id="rId14" Type="http://schemas.openxmlformats.org/officeDocument/2006/relationships/slideLayout" Target="../slideLayouts/slideLayout24.xml"/><Relationship Id="rId13" Type="http://schemas.openxmlformats.org/officeDocument/2006/relationships/tags" Target="../tags/tag363.xml"/><Relationship Id="rId12" Type="http://schemas.openxmlformats.org/officeDocument/2006/relationships/image" Target="../media/image5.png"/><Relationship Id="rId11" Type="http://schemas.openxmlformats.org/officeDocument/2006/relationships/tags" Target="../tags/tag362.xml"/><Relationship Id="rId10" Type="http://schemas.openxmlformats.org/officeDocument/2006/relationships/tags" Target="../tags/tag361.xml"/><Relationship Id="rId1" Type="http://schemas.openxmlformats.org/officeDocument/2006/relationships/tags" Target="../tags/tag354.xml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67.xml"/><Relationship Id="rId4" Type="http://schemas.openxmlformats.org/officeDocument/2006/relationships/image" Target="../media/image119.png"/><Relationship Id="rId3" Type="http://schemas.openxmlformats.org/officeDocument/2006/relationships/image" Target="../media/image118.png"/><Relationship Id="rId2" Type="http://schemas.openxmlformats.org/officeDocument/2006/relationships/tags" Target="../tags/tag466.xml"/><Relationship Id="rId1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469.xml"/><Relationship Id="rId8" Type="http://schemas.openxmlformats.org/officeDocument/2006/relationships/image" Target="../media/image125.jpeg"/><Relationship Id="rId7" Type="http://schemas.openxmlformats.org/officeDocument/2006/relationships/image" Target="../media/image124.png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3" Type="http://schemas.openxmlformats.org/officeDocument/2006/relationships/image" Target="../media/image120.png"/><Relationship Id="rId2" Type="http://schemas.openxmlformats.org/officeDocument/2006/relationships/tags" Target="../tags/tag468.xml"/><Relationship Id="rId10" Type="http://schemas.openxmlformats.org/officeDocument/2006/relationships/slideLayout" Target="../slideLayouts/slideLayout24.xml"/><Relationship Id="rId1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tags" Target="../tags/tag471.xml"/><Relationship Id="rId7" Type="http://schemas.openxmlformats.org/officeDocument/2006/relationships/image" Target="../media/image130.png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3" Type="http://schemas.openxmlformats.org/officeDocument/2006/relationships/image" Target="../media/image126.png"/><Relationship Id="rId2" Type="http://schemas.openxmlformats.org/officeDocument/2006/relationships/tags" Target="../tags/tag470.xml"/><Relationship Id="rId1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73.xml"/><Relationship Id="rId4" Type="http://schemas.openxmlformats.org/officeDocument/2006/relationships/image" Target="../media/image132.png"/><Relationship Id="rId3" Type="http://schemas.openxmlformats.org/officeDocument/2006/relationships/image" Target="../media/image131.png"/><Relationship Id="rId2" Type="http://schemas.openxmlformats.org/officeDocument/2006/relationships/tags" Target="../tags/tag472.xml"/><Relationship Id="rId1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476.xml"/><Relationship Id="rId6" Type="http://schemas.openxmlformats.org/officeDocument/2006/relationships/image" Target="../media/image133.png"/><Relationship Id="rId5" Type="http://schemas.openxmlformats.org/officeDocument/2006/relationships/tags" Target="../tags/tag475.xml"/><Relationship Id="rId4" Type="http://schemas.microsoft.com/office/2007/relationships/media" Target="../media/media3.mp4"/><Relationship Id="rId3" Type="http://schemas.openxmlformats.org/officeDocument/2006/relationships/video" Target="../media/media3.mp4"/><Relationship Id="rId2" Type="http://schemas.openxmlformats.org/officeDocument/2006/relationships/tags" Target="../tags/tag474.xml"/><Relationship Id="rId1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78.xml"/><Relationship Id="rId3" Type="http://schemas.openxmlformats.org/officeDocument/2006/relationships/image" Target="../media/image134.png"/><Relationship Id="rId2" Type="http://schemas.openxmlformats.org/officeDocument/2006/relationships/tags" Target="../tags/tag477.xml"/><Relationship Id="rId1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480.xml"/><Relationship Id="rId4" Type="http://schemas.openxmlformats.org/officeDocument/2006/relationships/image" Target="../media/image136.png"/><Relationship Id="rId3" Type="http://schemas.openxmlformats.org/officeDocument/2006/relationships/image" Target="../media/image135.png"/><Relationship Id="rId2" Type="http://schemas.openxmlformats.org/officeDocument/2006/relationships/tags" Target="../tags/tag479.xml"/><Relationship Id="rId1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48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3" Type="http://schemas.openxmlformats.org/officeDocument/2006/relationships/image" Target="../media/image137.png"/><Relationship Id="rId2" Type="http://schemas.openxmlformats.org/officeDocument/2006/relationships/tags" Target="../tags/tag481.xml"/><Relationship Id="rId1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3.png"/><Relationship Id="rId8" Type="http://schemas.openxmlformats.org/officeDocument/2006/relationships/image" Target="../media/image142.png"/><Relationship Id="rId7" Type="http://schemas.openxmlformats.org/officeDocument/2006/relationships/image" Target="../media/image141.png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3" Type="http://schemas.openxmlformats.org/officeDocument/2006/relationships/image" Target="../media/image137.png"/><Relationship Id="rId2" Type="http://schemas.openxmlformats.org/officeDocument/2006/relationships/tags" Target="../tags/tag483.xml"/><Relationship Id="rId11" Type="http://schemas.openxmlformats.org/officeDocument/2006/relationships/slideLayout" Target="../slideLayouts/slideLayout24.xml"/><Relationship Id="rId10" Type="http://schemas.openxmlformats.org/officeDocument/2006/relationships/tags" Target="../tags/tag484.xml"/><Relationship Id="rId1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86.xml"/><Relationship Id="rId3" Type="http://schemas.openxmlformats.org/officeDocument/2006/relationships/image" Target="../media/image144.png"/><Relationship Id="rId2" Type="http://schemas.openxmlformats.org/officeDocument/2006/relationships/tags" Target="../tags/tag485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71.xml"/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tags" Target="../tags/tag366.xml"/><Relationship Id="rId3" Type="http://schemas.openxmlformats.org/officeDocument/2006/relationships/tags" Target="../tags/tag365.xml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26.xml"/><Relationship Id="rId20" Type="http://schemas.openxmlformats.org/officeDocument/2006/relationships/tags" Target="../tags/tag378.xml"/><Relationship Id="rId2" Type="http://schemas.openxmlformats.org/officeDocument/2006/relationships/image" Target="../media/image15.png"/><Relationship Id="rId19" Type="http://schemas.openxmlformats.org/officeDocument/2006/relationships/image" Target="../media/image4.png"/><Relationship Id="rId18" Type="http://schemas.openxmlformats.org/officeDocument/2006/relationships/image" Target="../media/image17.png"/><Relationship Id="rId17" Type="http://schemas.openxmlformats.org/officeDocument/2006/relationships/tags" Target="../tags/tag377.xml"/><Relationship Id="rId16" Type="http://schemas.openxmlformats.org/officeDocument/2006/relationships/tags" Target="../tags/tag376.xml"/><Relationship Id="rId15" Type="http://schemas.openxmlformats.org/officeDocument/2006/relationships/tags" Target="../tags/tag375.xml"/><Relationship Id="rId14" Type="http://schemas.openxmlformats.org/officeDocument/2006/relationships/image" Target="../media/image5.png"/><Relationship Id="rId13" Type="http://schemas.openxmlformats.org/officeDocument/2006/relationships/tags" Target="../tags/tag374.xml"/><Relationship Id="rId12" Type="http://schemas.openxmlformats.org/officeDocument/2006/relationships/image" Target="../media/image16.png"/><Relationship Id="rId11" Type="http://schemas.openxmlformats.org/officeDocument/2006/relationships/tags" Target="../tags/tag373.xml"/><Relationship Id="rId10" Type="http://schemas.openxmlformats.org/officeDocument/2006/relationships/tags" Target="../tags/tag372.xml"/><Relationship Id="rId1" Type="http://schemas.openxmlformats.org/officeDocument/2006/relationships/tags" Target="../tags/tag364.xml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88.xml"/><Relationship Id="rId3" Type="http://schemas.openxmlformats.org/officeDocument/2006/relationships/image" Target="../media/image145.png"/><Relationship Id="rId2" Type="http://schemas.openxmlformats.org/officeDocument/2006/relationships/tags" Target="../tags/tag487.xml"/><Relationship Id="rId1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90.xml"/><Relationship Id="rId3" Type="http://schemas.openxmlformats.org/officeDocument/2006/relationships/image" Target="../media/image146.png"/><Relationship Id="rId2" Type="http://schemas.openxmlformats.org/officeDocument/2006/relationships/tags" Target="../tags/tag489.xml"/><Relationship Id="rId1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92.xml"/><Relationship Id="rId3" Type="http://schemas.openxmlformats.org/officeDocument/2006/relationships/image" Target="../media/image147.tiff"/><Relationship Id="rId2" Type="http://schemas.openxmlformats.org/officeDocument/2006/relationships/tags" Target="../tags/tag491.xml"/><Relationship Id="rId1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495.xml"/><Relationship Id="rId6" Type="http://schemas.openxmlformats.org/officeDocument/2006/relationships/tags" Target="../tags/tag494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3" Type="http://schemas.openxmlformats.org/officeDocument/2006/relationships/image" Target="../media/image148.png"/><Relationship Id="rId2" Type="http://schemas.openxmlformats.org/officeDocument/2006/relationships/tags" Target="../tags/tag493.xml"/><Relationship Id="rId1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497.xml"/><Relationship Id="rId3" Type="http://schemas.openxmlformats.org/officeDocument/2006/relationships/image" Target="../media/image151.png"/><Relationship Id="rId2" Type="http://schemas.openxmlformats.org/officeDocument/2006/relationships/tags" Target="../tags/tag496.xml"/><Relationship Id="rId1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tags" Target="../tags/tag499.xml"/><Relationship Id="rId7" Type="http://schemas.openxmlformats.org/officeDocument/2006/relationships/image" Target="../media/image156.png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Relationship Id="rId3" Type="http://schemas.openxmlformats.org/officeDocument/2006/relationships/image" Target="../media/image152.png"/><Relationship Id="rId2" Type="http://schemas.openxmlformats.org/officeDocument/2006/relationships/tags" Target="../tags/tag498.xml"/><Relationship Id="rId1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tags" Target="../tags/tag507.xml"/><Relationship Id="rId8" Type="http://schemas.openxmlformats.org/officeDocument/2006/relationships/tags" Target="../tags/tag506.xml"/><Relationship Id="rId7" Type="http://schemas.openxmlformats.org/officeDocument/2006/relationships/tags" Target="../tags/tag505.xml"/><Relationship Id="rId6" Type="http://schemas.openxmlformats.org/officeDocument/2006/relationships/tags" Target="../tags/tag504.xml"/><Relationship Id="rId5" Type="http://schemas.openxmlformats.org/officeDocument/2006/relationships/tags" Target="../tags/tag503.xml"/><Relationship Id="rId4" Type="http://schemas.openxmlformats.org/officeDocument/2006/relationships/tags" Target="../tags/tag502.xml"/><Relationship Id="rId31" Type="http://schemas.openxmlformats.org/officeDocument/2006/relationships/slideLayout" Target="../slideLayouts/slideLayout24.xml"/><Relationship Id="rId30" Type="http://schemas.openxmlformats.org/officeDocument/2006/relationships/tags" Target="../tags/tag528.xml"/><Relationship Id="rId3" Type="http://schemas.openxmlformats.org/officeDocument/2006/relationships/tags" Target="../tags/tag501.xml"/><Relationship Id="rId29" Type="http://schemas.openxmlformats.org/officeDocument/2006/relationships/tags" Target="../tags/tag527.xml"/><Relationship Id="rId28" Type="http://schemas.openxmlformats.org/officeDocument/2006/relationships/tags" Target="../tags/tag526.xml"/><Relationship Id="rId27" Type="http://schemas.openxmlformats.org/officeDocument/2006/relationships/tags" Target="../tags/tag525.xml"/><Relationship Id="rId26" Type="http://schemas.openxmlformats.org/officeDocument/2006/relationships/tags" Target="../tags/tag524.xml"/><Relationship Id="rId25" Type="http://schemas.openxmlformats.org/officeDocument/2006/relationships/tags" Target="../tags/tag523.xml"/><Relationship Id="rId24" Type="http://schemas.openxmlformats.org/officeDocument/2006/relationships/tags" Target="../tags/tag522.xml"/><Relationship Id="rId23" Type="http://schemas.openxmlformats.org/officeDocument/2006/relationships/tags" Target="../tags/tag521.xml"/><Relationship Id="rId22" Type="http://schemas.openxmlformats.org/officeDocument/2006/relationships/tags" Target="../tags/tag520.xml"/><Relationship Id="rId21" Type="http://schemas.openxmlformats.org/officeDocument/2006/relationships/tags" Target="../tags/tag519.xml"/><Relationship Id="rId20" Type="http://schemas.openxmlformats.org/officeDocument/2006/relationships/tags" Target="../tags/tag518.xml"/><Relationship Id="rId2" Type="http://schemas.openxmlformats.org/officeDocument/2006/relationships/tags" Target="../tags/tag500.xml"/><Relationship Id="rId19" Type="http://schemas.openxmlformats.org/officeDocument/2006/relationships/tags" Target="../tags/tag517.xml"/><Relationship Id="rId18" Type="http://schemas.openxmlformats.org/officeDocument/2006/relationships/tags" Target="../tags/tag516.xml"/><Relationship Id="rId17" Type="http://schemas.openxmlformats.org/officeDocument/2006/relationships/tags" Target="../tags/tag515.xml"/><Relationship Id="rId16" Type="http://schemas.openxmlformats.org/officeDocument/2006/relationships/tags" Target="../tags/tag514.xml"/><Relationship Id="rId15" Type="http://schemas.openxmlformats.org/officeDocument/2006/relationships/tags" Target="../tags/tag513.xml"/><Relationship Id="rId14" Type="http://schemas.openxmlformats.org/officeDocument/2006/relationships/tags" Target="../tags/tag512.xml"/><Relationship Id="rId13" Type="http://schemas.openxmlformats.org/officeDocument/2006/relationships/tags" Target="../tags/tag511.xml"/><Relationship Id="rId12" Type="http://schemas.openxmlformats.org/officeDocument/2006/relationships/tags" Target="../tags/tag510.xml"/><Relationship Id="rId11" Type="http://schemas.openxmlformats.org/officeDocument/2006/relationships/tags" Target="../tags/tag509.xml"/><Relationship Id="rId10" Type="http://schemas.openxmlformats.org/officeDocument/2006/relationships/tags" Target="../tags/tag508.xml"/><Relationship Id="rId1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531.xml"/><Relationship Id="rId3" Type="http://schemas.openxmlformats.org/officeDocument/2006/relationships/image" Target="../media/image5.png"/><Relationship Id="rId2" Type="http://schemas.openxmlformats.org/officeDocument/2006/relationships/tags" Target="../tags/tag530.xml"/><Relationship Id="rId1" Type="http://schemas.openxmlformats.org/officeDocument/2006/relationships/tags" Target="../tags/tag529.xml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9.png"/><Relationship Id="rId8" Type="http://schemas.openxmlformats.org/officeDocument/2006/relationships/tags" Target="../tags/tag533.xml"/><Relationship Id="rId7" Type="http://schemas.openxmlformats.org/officeDocument/2006/relationships/image" Target="../media/image158.svg"/><Relationship Id="rId6" Type="http://schemas.openxmlformats.org/officeDocument/2006/relationships/image" Target="../media/image157.png"/><Relationship Id="rId5" Type="http://schemas.openxmlformats.org/officeDocument/2006/relationships/tags" Target="../tags/tag532.xml"/><Relationship Id="rId4" Type="http://schemas.openxmlformats.org/officeDocument/2006/relationships/image" Target="../media/image4.png"/><Relationship Id="rId3" Type="http://schemas.openxmlformats.org/officeDocument/2006/relationships/image" Target="../media/image5.png"/><Relationship Id="rId24" Type="http://schemas.openxmlformats.org/officeDocument/2006/relationships/slideLayout" Target="../slideLayouts/slideLayout24.xml"/><Relationship Id="rId23" Type="http://schemas.openxmlformats.org/officeDocument/2006/relationships/tags" Target="../tags/tag538.xml"/><Relationship Id="rId22" Type="http://schemas.openxmlformats.org/officeDocument/2006/relationships/image" Target="../media/image168.svg"/><Relationship Id="rId21" Type="http://schemas.openxmlformats.org/officeDocument/2006/relationships/image" Target="../media/image167.png"/><Relationship Id="rId20" Type="http://schemas.openxmlformats.org/officeDocument/2006/relationships/tags" Target="../tags/tag537.xml"/><Relationship Id="rId2" Type="http://schemas.openxmlformats.org/officeDocument/2006/relationships/chart" Target="../charts/chart4.xml"/><Relationship Id="rId19" Type="http://schemas.openxmlformats.org/officeDocument/2006/relationships/image" Target="../media/image166.svg"/><Relationship Id="rId18" Type="http://schemas.openxmlformats.org/officeDocument/2006/relationships/image" Target="../media/image165.png"/><Relationship Id="rId17" Type="http://schemas.openxmlformats.org/officeDocument/2006/relationships/tags" Target="../tags/tag536.xml"/><Relationship Id="rId16" Type="http://schemas.openxmlformats.org/officeDocument/2006/relationships/image" Target="../media/image164.svg"/><Relationship Id="rId15" Type="http://schemas.openxmlformats.org/officeDocument/2006/relationships/image" Target="../media/image163.png"/><Relationship Id="rId14" Type="http://schemas.openxmlformats.org/officeDocument/2006/relationships/tags" Target="../tags/tag535.xml"/><Relationship Id="rId13" Type="http://schemas.openxmlformats.org/officeDocument/2006/relationships/image" Target="../media/image162.svg"/><Relationship Id="rId12" Type="http://schemas.openxmlformats.org/officeDocument/2006/relationships/image" Target="../media/image161.png"/><Relationship Id="rId11" Type="http://schemas.openxmlformats.org/officeDocument/2006/relationships/tags" Target="../tags/tag534.xml"/><Relationship Id="rId10" Type="http://schemas.openxmlformats.org/officeDocument/2006/relationships/image" Target="../media/image160.svg"/><Relationship Id="rId1" Type="http://schemas.openxmlformats.org/officeDocument/2006/relationships/chart" Target="../charts/chart3.xml"/></Relationships>
</file>

<file path=ppt/slides/_rels/slide5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4.xml"/><Relationship Id="rId4" Type="http://schemas.openxmlformats.org/officeDocument/2006/relationships/tags" Target="../tags/tag540.xml"/><Relationship Id="rId3" Type="http://schemas.openxmlformats.org/officeDocument/2006/relationships/image" Target="../media/image169.png"/><Relationship Id="rId2" Type="http://schemas.openxmlformats.org/officeDocument/2006/relationships/tags" Target="../tags/tag539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37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542.xml"/><Relationship Id="rId3" Type="http://schemas.openxmlformats.org/officeDocument/2006/relationships/image" Target="../media/image169.png"/><Relationship Id="rId2" Type="http://schemas.openxmlformats.org/officeDocument/2006/relationships/tags" Target="../tags/tag541.xml"/><Relationship Id="rId1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170.png"/><Relationship Id="rId4" Type="http://schemas.openxmlformats.org/officeDocument/2006/relationships/tags" Target="../tags/tag545.xml"/><Relationship Id="rId3" Type="http://schemas.openxmlformats.org/officeDocument/2006/relationships/tags" Target="../tags/tag544.xml"/><Relationship Id="rId2" Type="http://schemas.openxmlformats.org/officeDocument/2006/relationships/tags" Target="../tags/tag543.xml"/><Relationship Id="rId1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547.xml"/><Relationship Id="rId3" Type="http://schemas.openxmlformats.org/officeDocument/2006/relationships/image" Target="../media/image171.png"/><Relationship Id="rId2" Type="http://schemas.openxmlformats.org/officeDocument/2006/relationships/tags" Target="../tags/tag546.xml"/><Relationship Id="rId1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551.xml"/><Relationship Id="rId4" Type="http://schemas.openxmlformats.org/officeDocument/2006/relationships/tags" Target="../tags/tag550.xml"/><Relationship Id="rId3" Type="http://schemas.openxmlformats.org/officeDocument/2006/relationships/tags" Target="../tags/tag549.xml"/><Relationship Id="rId2" Type="http://schemas.openxmlformats.org/officeDocument/2006/relationships/tags" Target="../tags/tag548.xml"/><Relationship Id="rId1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555.xml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9" Type="http://schemas.openxmlformats.org/officeDocument/2006/relationships/tags" Target="../tags/tag560.xml"/><Relationship Id="rId8" Type="http://schemas.openxmlformats.org/officeDocument/2006/relationships/image" Target="../media/image174.jpeg"/><Relationship Id="rId7" Type="http://schemas.openxmlformats.org/officeDocument/2006/relationships/tags" Target="../tags/tag559.xml"/><Relationship Id="rId6" Type="http://schemas.openxmlformats.org/officeDocument/2006/relationships/image" Target="../media/image5.png"/><Relationship Id="rId5" Type="http://schemas.openxmlformats.org/officeDocument/2006/relationships/image" Target="../media/image173.jpeg"/><Relationship Id="rId4" Type="http://schemas.openxmlformats.org/officeDocument/2006/relationships/tags" Target="../tags/tag558.xml"/><Relationship Id="rId3" Type="http://schemas.openxmlformats.org/officeDocument/2006/relationships/image" Target="../media/image172.jpeg"/><Relationship Id="rId2" Type="http://schemas.openxmlformats.org/officeDocument/2006/relationships/tags" Target="../tags/tag557.xml"/><Relationship Id="rId13" Type="http://schemas.openxmlformats.org/officeDocument/2006/relationships/slideLayout" Target="../slideLayouts/slideLayout24.xml"/><Relationship Id="rId12" Type="http://schemas.openxmlformats.org/officeDocument/2006/relationships/tags" Target="../tags/tag562.xml"/><Relationship Id="rId11" Type="http://schemas.openxmlformats.org/officeDocument/2006/relationships/tags" Target="../tags/tag561.xml"/><Relationship Id="rId10" Type="http://schemas.openxmlformats.org/officeDocument/2006/relationships/image" Target="../media/image175.jpeg"/><Relationship Id="rId1" Type="http://schemas.openxmlformats.org/officeDocument/2006/relationships/tags" Target="../tags/tag55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566.xml"/><Relationship Id="rId6" Type="http://schemas.openxmlformats.org/officeDocument/2006/relationships/image" Target="../media/image177.jpeg"/><Relationship Id="rId5" Type="http://schemas.openxmlformats.org/officeDocument/2006/relationships/tags" Target="../tags/tag565.xml"/><Relationship Id="rId4" Type="http://schemas.openxmlformats.org/officeDocument/2006/relationships/image" Target="../media/image5.png"/><Relationship Id="rId3" Type="http://schemas.openxmlformats.org/officeDocument/2006/relationships/image" Target="../media/image176.jpeg"/><Relationship Id="rId2" Type="http://schemas.openxmlformats.org/officeDocument/2006/relationships/tags" Target="../tags/tag564.xml"/><Relationship Id="rId1" Type="http://schemas.openxmlformats.org/officeDocument/2006/relationships/tags" Target="../tags/tag563.xml"/></Relationships>
</file>

<file path=ppt/slides/_rels/slide6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tags" Target="../tags/tag568.xml"/><Relationship Id="rId2" Type="http://schemas.openxmlformats.org/officeDocument/2006/relationships/image" Target="../media/image5.png"/><Relationship Id="rId1" Type="http://schemas.openxmlformats.org/officeDocument/2006/relationships/tags" Target="../tags/tag567.xml"/></Relationships>
</file>

<file path=ppt/slides/_rels/slide6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tags" Target="../tags/tag570.xml"/><Relationship Id="rId5" Type="http://schemas.openxmlformats.org/officeDocument/2006/relationships/image" Target="../media/image180.png"/><Relationship Id="rId4" Type="http://schemas.openxmlformats.org/officeDocument/2006/relationships/image" Target="../media/image179.jpeg"/><Relationship Id="rId3" Type="http://schemas.openxmlformats.org/officeDocument/2006/relationships/image" Target="../media/image178.jpeg"/><Relationship Id="rId2" Type="http://schemas.openxmlformats.org/officeDocument/2006/relationships/image" Target="../media/image5.png"/><Relationship Id="rId1" Type="http://schemas.openxmlformats.org/officeDocument/2006/relationships/tags" Target="../tags/tag569.xml"/></Relationships>
</file>

<file path=ppt/slides/_rels/slide6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tags" Target="../tags/tag572.xml"/><Relationship Id="rId2" Type="http://schemas.openxmlformats.org/officeDocument/2006/relationships/image" Target="../media/image5.png"/><Relationship Id="rId1" Type="http://schemas.openxmlformats.org/officeDocument/2006/relationships/tags" Target="../tags/tag571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380.xml"/><Relationship Id="rId4" Type="http://schemas.openxmlformats.org/officeDocument/2006/relationships/image" Target="../media/image23.pn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1.xml"/><Relationship Id="rId7" Type="http://schemas.openxmlformats.org/officeDocument/2006/relationships/tags" Target="../tags/tag575.xml"/><Relationship Id="rId6" Type="http://schemas.openxmlformats.org/officeDocument/2006/relationships/image" Target="../media/image183.png"/><Relationship Id="rId5" Type="http://schemas.openxmlformats.org/officeDocument/2006/relationships/image" Target="../media/image5.png"/><Relationship Id="rId4" Type="http://schemas.openxmlformats.org/officeDocument/2006/relationships/tags" Target="../tags/tag574.xml"/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tags" Target="../tags/tag573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381.xml"/><Relationship Id="rId4" Type="http://schemas.openxmlformats.org/officeDocument/2006/relationships/image" Target="../media/image26.pn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tags" Target="../tags/tag382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43" name=""/>
        <p:cNvGrpSpPr/>
        <p:nvPr/>
      </p:nvGrpSpPr>
      <p:grpSpPr/>
      <p:sp>
        <p:nvSpPr>
          <p:cNvPr id="1048590" name="署名占位符 10"/>
          <p:cNvSpPr>
            <a:spLocks noGrp="1"/>
          </p:cNvSpPr>
          <p:nvPr>
            <p:ph type="body" idx="16386"/>
            <p:custDataLst>
              <p:tags r:id="rId1"/>
            </p:custDataLst>
          </p:nvPr>
        </p:nvSpPr>
        <p:spPr>
          <a:xfrm>
            <a:off x="6291580" y="5090160"/>
            <a:ext cx="5419090" cy="568325"/>
          </a:xfrm>
          <a:effectLst>
            <a:outerShdw blurRad="114300" dist="762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 fontScale="90000"/>
          </a:bodyPr>
          <a:p>
            <a:pPr algn="r"/>
            <a:r>
              <a:rPr lang="zh-CN" altLang="en-US" sz="2800">
                <a:solidFill>
                  <a:schemeClr val="bg1"/>
                </a:solidFill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  <a:sym typeface="+mn-ea"/>
              </a:rPr>
              <a:t>智硅熵算(长沙)智能科技有限公司</a:t>
            </a:r>
            <a:endParaRPr lang="zh-CN" altLang="en-US" sz="2800">
              <a:solidFill>
                <a:schemeClr val="bg1"/>
              </a:solidFill>
              <a:latin typeface="阿里巴巴和七个小矮人" panose="00000500000000000000" charset="-122"/>
              <a:ea typeface="阿里巴巴和七个小矮人" panose="00000500000000000000" charset="-122"/>
              <a:cs typeface="阿里巴巴和七个小矮人" panose="00000500000000000000" charset="-122"/>
              <a:sym typeface="+mn-ea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5872480" y="1916430"/>
            <a:ext cx="6236335" cy="1835150"/>
          </a:xfrm>
          <a:effectLst>
            <a:outerShdw blurRad="63500" dist="762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 fontScale="90000"/>
          </a:bodyPr>
          <a:p>
            <a:pPr algn="dist"/>
            <a:r>
              <a:rPr lang="en-US" altLang="zh-CN">
                <a:ea typeface="+mj-lt"/>
                <a:cs typeface="+mj-lt"/>
                <a:sym typeface="+mn-ea"/>
              </a:rPr>
              <a:t>AI</a:t>
            </a:r>
            <a:r>
              <a:rPr lang="zh-CN" altLang="en-US">
                <a:ea typeface="+mj-lt"/>
                <a:cs typeface="+mj-lt"/>
                <a:sym typeface="+mn-ea"/>
              </a:rPr>
              <a:t>数字员工与</a:t>
            </a:r>
            <a:br>
              <a:rPr lang="zh-CN" altLang="en-US">
                <a:ea typeface="+mj-lt"/>
                <a:cs typeface="+mj-lt"/>
                <a:sym typeface="+mn-ea"/>
              </a:rPr>
            </a:br>
            <a:r>
              <a:rPr lang="en-US" altLang="zh-CN">
                <a:ea typeface="+mj-lt"/>
                <a:cs typeface="+mj-lt"/>
                <a:sym typeface="+mn-ea"/>
              </a:rPr>
              <a:t>A</a:t>
            </a:r>
            <a:r>
              <a:rPr lang="en-US" altLang="zh-CN" sz="100">
                <a:ea typeface="+mj-lt"/>
                <a:cs typeface="+mj-lt"/>
                <a:sym typeface="+mn-ea"/>
              </a:rPr>
              <a:t> </a:t>
            </a:r>
            <a:r>
              <a:rPr lang="en-US" altLang="zh-CN">
                <a:ea typeface="+mj-lt"/>
                <a:cs typeface="+mj-lt"/>
                <a:sym typeface="+mn-ea"/>
              </a:rPr>
              <a:t>I</a:t>
            </a:r>
            <a:r>
              <a:rPr lang="zh-CN" altLang="en-US">
                <a:ea typeface="+mj-lt"/>
                <a:cs typeface="+mj-lt"/>
              </a:rPr>
              <a:t>线上</a:t>
            </a:r>
            <a:r>
              <a:rPr lang="zh-CN" altLang="en-US">
                <a:ea typeface="+mj-lt"/>
                <a:cs typeface="+mj-lt"/>
              </a:rPr>
              <a:t>获客系统</a:t>
            </a:r>
            <a:endParaRPr lang="zh-CN" altLang="en-US">
              <a:ea typeface="+mj-lt"/>
              <a:cs typeface="+mj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010650" y="5732780"/>
            <a:ext cx="27965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2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田</a:t>
            </a:r>
            <a:r>
              <a:rPr lang="zh-CN" altLang="en-US" sz="12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景程：</a:t>
            </a:r>
            <a:r>
              <a:rPr lang="en-US" altLang="zh-CN" sz="12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137  5500  6899</a:t>
            </a:r>
            <a:r>
              <a:rPr lang="zh-CN" altLang="en-US" sz="12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（微信同号）</a:t>
            </a:r>
            <a:endParaRPr lang="zh-CN" altLang="en-US" sz="12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" name="IMAI.WORK：寓意“I’m AI worker”，我是AI工作者，时刻提醒团队，AI时代只聚焦职场无人化。…"/>
          <p:cNvSpPr txBox="1"/>
          <p:nvPr/>
        </p:nvSpPr>
        <p:spPr>
          <a:xfrm>
            <a:off x="3136265" y="6546215"/>
            <a:ext cx="5918835" cy="2451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1400">
                <a:solidFill>
                  <a:srgbClr val="A7A7A7"/>
                </a:solidFill>
              </a:defRPr>
            </a:pP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中国（湖南）自由贸易试验区长沙片区长沙经开区区块东六路南段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77 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号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C6 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栋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三一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众创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21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层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D030 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号</a:t>
            </a:r>
            <a:endParaRPr lang="zh-CN" altLang="en-US" sz="100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pic>
        <p:nvPicPr>
          <p:cNvPr id="5" name="图片 4" descr="虎鲸-打招呼（透明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" y="2087880"/>
            <a:ext cx="2553970" cy="47339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873750" y="4081145"/>
            <a:ext cx="6318250" cy="67945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dist"/>
            <a:r>
              <a:rPr lang="zh-CN" altLang="en-US" sz="3200">
                <a:gradFill>
                  <a:gsLst>
                    <a:gs pos="0">
                      <a:srgbClr val="FFDA32"/>
                    </a:gs>
                    <a:gs pos="100000">
                      <a:srgbClr val="EA2768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阿里巴巴和七个小矮人" panose="00000500000000000000" charset="-122"/>
                <a:ea typeface="阿里巴巴和七个小矮人" panose="00000500000000000000" charset="-122"/>
                <a:sym typeface="+mn-ea"/>
              </a:rPr>
              <a:t>让</a:t>
            </a:r>
            <a:r>
              <a:rPr lang="zh-CN" altLang="en-US" sz="2800">
                <a:gradFill>
                  <a:gsLst>
                    <a:gs pos="0">
                      <a:srgbClr val="FFDA32"/>
                    </a:gs>
                    <a:gs pos="100000">
                      <a:srgbClr val="EA2768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阿里巴巴和七个小矮人" panose="00000500000000000000" charset="-122"/>
                <a:ea typeface="阿里巴巴和七个小矮人" panose="00000500000000000000" charset="-122"/>
                <a:sym typeface="+mn-ea"/>
              </a:rPr>
              <a:t>每个奋斗者都能轻松拥抱海量流量！</a:t>
            </a:r>
            <a:endParaRPr lang="zh-CN" altLang="en-US" sz="2800">
              <a:gradFill>
                <a:gsLst>
                  <a:gs pos="0">
                    <a:srgbClr val="FFDA32"/>
                  </a:gs>
                  <a:gs pos="100000">
                    <a:srgbClr val="EA2768"/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阿里巴巴和七个小矮人" panose="00000500000000000000" charset="-122"/>
              <a:ea typeface="阿里巴巴和七个小矮人" panose="000005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f582011247ba523d0067c263862aec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625" y="1278890"/>
            <a:ext cx="2336800" cy="4635500"/>
          </a:xfrm>
          <a:prstGeom prst="rect">
            <a:avLst/>
          </a:prstGeom>
        </p:spPr>
      </p:pic>
      <p:pic>
        <p:nvPicPr>
          <p:cNvPr id="4" name="图片 3" descr="799e7ef3b3d7c0e5b2408c8f7078a0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620" y="1278890"/>
            <a:ext cx="2399030" cy="4638040"/>
          </a:xfrm>
          <a:prstGeom prst="rect">
            <a:avLst/>
          </a:prstGeom>
        </p:spPr>
      </p:pic>
      <p:pic>
        <p:nvPicPr>
          <p:cNvPr id="7" name="图片 6" descr="c942c4301ed31d69ea1f796ab6f229c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845" y="1278890"/>
            <a:ext cx="2429510" cy="4640580"/>
          </a:xfrm>
          <a:prstGeom prst="rect">
            <a:avLst/>
          </a:prstGeom>
        </p:spPr>
      </p:pic>
      <p:pic>
        <p:nvPicPr>
          <p:cNvPr id="8" name="图片 7" descr="d9488174ebd87419869f4558cc8b649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8550" y="1278890"/>
            <a:ext cx="2397760" cy="46405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23620" y="6068695"/>
            <a:ext cx="2376170" cy="3219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点赞评论</a:t>
            </a:r>
            <a:r>
              <a:rPr lang="en-US" altLang="zh-CN" sz="1600"/>
              <a:t>0.16~0.3</a:t>
            </a:r>
            <a:r>
              <a:rPr lang="zh-CN" altLang="en-US" sz="1600"/>
              <a:t>元</a:t>
            </a:r>
            <a:r>
              <a:rPr lang="en-US" altLang="zh-CN" sz="1600"/>
              <a:t>/</a:t>
            </a:r>
            <a:r>
              <a:rPr lang="zh-CN" altLang="en-US" sz="1600"/>
              <a:t>个</a:t>
            </a:r>
            <a:endParaRPr lang="zh-CN" altLang="en-US" sz="1600"/>
          </a:p>
        </p:txBody>
      </p:sp>
      <p:sp>
        <p:nvSpPr>
          <p:cNvPr id="10" name="文本框 9"/>
          <p:cNvSpPr txBox="1"/>
          <p:nvPr/>
        </p:nvSpPr>
        <p:spPr>
          <a:xfrm>
            <a:off x="3494405" y="6069330"/>
            <a:ext cx="2541270" cy="320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向粉丝展示</a:t>
            </a:r>
            <a:r>
              <a:rPr lang="en-US" altLang="zh-CN" sz="1600"/>
              <a:t>0.05~0.1</a:t>
            </a:r>
            <a:r>
              <a:rPr lang="zh-CN" altLang="en-US" sz="1600"/>
              <a:t>元</a:t>
            </a:r>
            <a:r>
              <a:rPr lang="en-US" altLang="zh-CN" sz="1600"/>
              <a:t>/</a:t>
            </a:r>
            <a:r>
              <a:rPr lang="zh-CN" altLang="en-US" sz="1600"/>
              <a:t>个</a:t>
            </a:r>
            <a:endParaRPr lang="zh-CN" altLang="en-US" sz="1600"/>
          </a:p>
        </p:txBody>
      </p:sp>
      <p:sp>
        <p:nvSpPr>
          <p:cNvPr id="12" name="文本框 11"/>
          <p:cNvSpPr txBox="1"/>
          <p:nvPr/>
        </p:nvSpPr>
        <p:spPr>
          <a:xfrm>
            <a:off x="6290945" y="6069330"/>
            <a:ext cx="2188845" cy="321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视频播放量</a:t>
            </a:r>
            <a:r>
              <a:rPr lang="en-US" altLang="zh-CN" sz="1600"/>
              <a:t>0.02</a:t>
            </a:r>
            <a:r>
              <a:rPr lang="zh-CN" altLang="en-US" sz="1600"/>
              <a:t>元</a:t>
            </a:r>
            <a:r>
              <a:rPr lang="en-US" altLang="zh-CN" sz="1600"/>
              <a:t>/</a:t>
            </a:r>
            <a:r>
              <a:rPr lang="zh-CN" altLang="en-US" sz="1600"/>
              <a:t>个</a:t>
            </a:r>
            <a:endParaRPr lang="zh-CN" altLang="en-US" sz="1600"/>
          </a:p>
        </p:txBody>
      </p:sp>
      <p:sp>
        <p:nvSpPr>
          <p:cNvPr id="13" name="文本框 12"/>
          <p:cNvSpPr txBox="1"/>
          <p:nvPr/>
        </p:nvSpPr>
        <p:spPr>
          <a:xfrm>
            <a:off x="8849995" y="6069330"/>
            <a:ext cx="2134870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粉丝播放量</a:t>
            </a:r>
            <a:r>
              <a:rPr lang="en-US" altLang="zh-CN" sz="1600"/>
              <a:t>0.2</a:t>
            </a:r>
            <a:r>
              <a:rPr lang="zh-CN" altLang="en-US" sz="1600"/>
              <a:t>元</a:t>
            </a:r>
            <a:r>
              <a:rPr lang="en-US" altLang="zh-CN" sz="1600"/>
              <a:t>/</a:t>
            </a:r>
            <a:r>
              <a:rPr lang="zh-CN" altLang="en-US" sz="1600"/>
              <a:t>次</a:t>
            </a:r>
            <a:endParaRPr lang="zh-CN" altLang="en-US" sz="1600"/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833245" y="845820"/>
            <a:ext cx="8524875" cy="5850255"/>
            <a:chOff x="3008" y="1446"/>
            <a:chExt cx="13425" cy="9213"/>
          </a:xfrm>
        </p:grpSpPr>
        <p:pic>
          <p:nvPicPr>
            <p:cNvPr id="3" name="图片 2" descr="0a388381c3f79ea48a54a22f578fddf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08" y="1447"/>
              <a:ext cx="4223" cy="8136"/>
            </a:xfrm>
            <a:prstGeom prst="rect">
              <a:avLst/>
            </a:prstGeom>
          </p:spPr>
        </p:pic>
        <p:pic>
          <p:nvPicPr>
            <p:cNvPr id="4" name="图片 3" descr="407cdb29e71f48135e49b627954751c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72" y="1447"/>
              <a:ext cx="4327" cy="8137"/>
            </a:xfrm>
            <a:prstGeom prst="rect">
              <a:avLst/>
            </a:prstGeom>
          </p:spPr>
        </p:pic>
        <p:pic>
          <p:nvPicPr>
            <p:cNvPr id="7" name="图片 6" descr="cafeaafa1dfc450f95aa45be64b882e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56" y="1446"/>
              <a:ext cx="4193" cy="8137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3609" y="9643"/>
              <a:ext cx="3362" cy="58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zh-CN" altLang="en-US" sz="1600"/>
                <a:t>主页浏览量</a:t>
              </a:r>
              <a:r>
                <a:rPr lang="en-US" altLang="zh-CN" sz="1600"/>
                <a:t>0.2</a:t>
              </a:r>
              <a:r>
                <a:rPr lang="zh-CN" altLang="en-US" sz="1600"/>
                <a:t>元</a:t>
              </a:r>
              <a:r>
                <a:rPr lang="en-US" altLang="zh-CN" sz="1600"/>
                <a:t>/</a:t>
              </a:r>
              <a:r>
                <a:rPr lang="zh-CN" altLang="en-US" sz="1600"/>
                <a:t>次</a:t>
              </a:r>
              <a:endParaRPr lang="zh-CN" altLang="en-US" sz="160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2574" y="9643"/>
              <a:ext cx="3859" cy="58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zh-CN" altLang="en-US" sz="1600"/>
                <a:t>提升观众</a:t>
              </a:r>
              <a:r>
                <a:rPr lang="en-US" altLang="zh-CN" sz="1600"/>
                <a:t>0.2~0.4</a:t>
              </a:r>
              <a:r>
                <a:rPr lang="zh-CN" altLang="en-US" sz="1600"/>
                <a:t>元</a:t>
              </a:r>
              <a:r>
                <a:rPr lang="en-US" altLang="zh-CN" sz="1600"/>
                <a:t>/</a:t>
              </a:r>
              <a:r>
                <a:rPr lang="zh-CN" altLang="en-US" sz="1600"/>
                <a:t>个</a:t>
              </a:r>
              <a:endParaRPr lang="zh-CN" altLang="en-US" sz="160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259" y="9643"/>
              <a:ext cx="295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投流</a:t>
              </a:r>
              <a:r>
                <a:rPr lang="en-US" altLang="zh-CN"/>
                <a:t>≠100%</a:t>
              </a:r>
              <a:r>
                <a:rPr lang="zh-CN" altLang="en-US"/>
                <a:t>成功</a:t>
              </a:r>
              <a:endParaRPr lang="zh-CN" altLang="en-US"/>
            </a:p>
            <a:p>
              <a:r>
                <a:rPr lang="zh-CN" altLang="en-US"/>
                <a:t>投流</a:t>
              </a:r>
              <a:r>
                <a:rPr lang="en-US" altLang="zh-CN"/>
                <a:t>≤</a:t>
              </a:r>
              <a:r>
                <a:rPr lang="zh-CN" altLang="en-US"/>
                <a:t>目标</a:t>
              </a:r>
              <a:r>
                <a:rPr lang="zh-CN" altLang="en-US"/>
                <a:t>效果</a:t>
              </a:r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015" y="911860"/>
            <a:ext cx="2571750" cy="57340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685" y="911860"/>
            <a:ext cx="2543175" cy="57340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8860" y="911860"/>
            <a:ext cx="2526030" cy="57340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4890" y="911225"/>
            <a:ext cx="2495550" cy="57346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729" name="成组"/>
          <p:cNvGrpSpPr/>
          <p:nvPr/>
        </p:nvGrpSpPr>
        <p:grpSpPr>
          <a:xfrm>
            <a:off x="6200775" y="683260"/>
            <a:ext cx="2748915" cy="2259965"/>
            <a:chOff x="0" y="0"/>
            <a:chExt cx="5483599" cy="4408176"/>
          </a:xfrm>
        </p:grpSpPr>
        <p:pic>
          <p:nvPicPr>
            <p:cNvPr id="726" name="图像" descr="图像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9302" y="0"/>
              <a:ext cx="5284297" cy="423825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</p:pic>
        <p:sp>
          <p:nvSpPr>
            <p:cNvPr id="727" name="椭圆形"/>
            <p:cNvSpPr/>
            <p:nvPr/>
          </p:nvSpPr>
          <p:spPr>
            <a:xfrm>
              <a:off x="0" y="3076335"/>
              <a:ext cx="2114559" cy="1331841"/>
            </a:xfrm>
            <a:prstGeom prst="ellipse">
              <a:avLst/>
            </a:prstGeom>
            <a:noFill/>
            <a:ln w="12700" cap="flat">
              <a:solidFill>
                <a:srgbClr val="EE220D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728" name="椭圆形"/>
            <p:cNvSpPr/>
            <p:nvPr/>
          </p:nvSpPr>
          <p:spPr>
            <a:xfrm>
              <a:off x="2497797" y="228319"/>
              <a:ext cx="2505353" cy="1331841"/>
            </a:xfrm>
            <a:prstGeom prst="ellipse">
              <a:avLst/>
            </a:prstGeom>
            <a:noFill/>
            <a:ln w="12700" cap="flat">
              <a:solidFill>
                <a:srgbClr val="EE220D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300470" y="2995295"/>
            <a:ext cx="2199005" cy="12757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抖音投流</a:t>
            </a:r>
            <a:endParaRPr lang="zh-CN" altLang="en-US"/>
          </a:p>
          <a:p>
            <a:r>
              <a:rPr lang="zh-CN" altLang="en-US"/>
              <a:t>时长：两个月</a:t>
            </a:r>
            <a:endParaRPr lang="zh-CN" altLang="en-US"/>
          </a:p>
          <a:p>
            <a:r>
              <a:rPr lang="zh-CN" altLang="en-US"/>
              <a:t>费用：</a:t>
            </a:r>
            <a:r>
              <a:rPr lang="en-US" altLang="zh-CN"/>
              <a:t>6</a:t>
            </a:r>
            <a:r>
              <a:rPr lang="zh-CN" altLang="en-US"/>
              <a:t>万</a:t>
            </a:r>
            <a:r>
              <a:rPr lang="zh-CN" altLang="en-US"/>
              <a:t>多</a:t>
            </a:r>
            <a:endParaRPr lang="zh-CN" altLang="en-US"/>
          </a:p>
          <a:p>
            <a:r>
              <a:rPr lang="zh-CN" altLang="en-US"/>
              <a:t>结果：成交</a:t>
            </a:r>
            <a:r>
              <a:rPr lang="en-US" altLang="zh-CN"/>
              <a:t>1</a:t>
            </a:r>
            <a:r>
              <a:rPr lang="zh-CN" altLang="en-US"/>
              <a:t>个</a:t>
            </a:r>
            <a:r>
              <a:rPr lang="zh-CN" altLang="en-US"/>
              <a:t>客户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300470" y="4543425"/>
            <a:ext cx="2940685" cy="21418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b="1"/>
              <a:t>抖音</a:t>
            </a:r>
            <a:r>
              <a:rPr lang="zh-CN" altLang="en-US" b="1"/>
              <a:t>投流获客流程</a:t>
            </a:r>
            <a:endParaRPr lang="zh-CN" altLang="en-US"/>
          </a:p>
          <a:p>
            <a:r>
              <a:rPr lang="zh-CN" altLang="en-US"/>
              <a:t>投流</a:t>
            </a:r>
            <a:r>
              <a:rPr lang="zh-CN" altLang="en-US">
                <a:sym typeface="+mn-ea"/>
              </a:rPr>
              <a:t>➡获取客户线索</a:t>
            </a:r>
            <a:r>
              <a:rPr lang="zh-CN" altLang="en-US"/>
              <a:t>➡私信客户➡客户回复私信（</a:t>
            </a:r>
            <a:r>
              <a:rPr lang="zh-CN" altLang="en-US">
                <a:solidFill>
                  <a:schemeClr val="accent6"/>
                </a:solidFill>
              </a:rPr>
              <a:t>私信通过率</a:t>
            </a:r>
            <a:r>
              <a:rPr lang="zh-CN" altLang="en-US"/>
              <a:t>）</a:t>
            </a:r>
            <a:r>
              <a:rPr lang="zh-CN" altLang="en-US">
                <a:sym typeface="+mn-ea"/>
              </a:rPr>
              <a:t>➡客户留资（</a:t>
            </a:r>
            <a:r>
              <a:rPr lang="zh-CN" altLang="en-US">
                <a:solidFill>
                  <a:schemeClr val="accent6"/>
                </a:solidFill>
                <a:sym typeface="+mn-ea"/>
              </a:rPr>
              <a:t>留资通过率</a:t>
            </a:r>
            <a:r>
              <a:rPr lang="zh-CN" altLang="en-US">
                <a:sym typeface="+mn-ea"/>
              </a:rPr>
              <a:t>）➡加微客户（</a:t>
            </a:r>
            <a:r>
              <a:rPr lang="zh-CN" altLang="en-US">
                <a:solidFill>
                  <a:schemeClr val="accent6"/>
                </a:solidFill>
                <a:sym typeface="+mn-ea"/>
              </a:rPr>
              <a:t>加微通过率</a:t>
            </a:r>
            <a:r>
              <a:rPr lang="zh-CN" altLang="en-US">
                <a:sym typeface="+mn-ea"/>
              </a:rPr>
              <a:t>）➡客户咨询（</a:t>
            </a:r>
            <a:r>
              <a:rPr lang="zh-CN" altLang="en-US">
                <a:solidFill>
                  <a:schemeClr val="accent6"/>
                </a:solidFill>
                <a:sym typeface="+mn-ea"/>
              </a:rPr>
              <a:t>客户开口率</a:t>
            </a:r>
            <a:r>
              <a:rPr lang="zh-CN" altLang="en-US">
                <a:sym typeface="+mn-ea"/>
              </a:rPr>
              <a:t>）➡真人销售沟通➡</a:t>
            </a:r>
            <a:r>
              <a:rPr lang="zh-CN" altLang="en-US">
                <a:sym typeface="+mn-ea"/>
              </a:rPr>
              <a:t>明确意向➡成交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不成交</a:t>
            </a:r>
            <a:r>
              <a:rPr lang="zh-CN" altLang="en-US"/>
              <a:t>️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" y="683260"/>
            <a:ext cx="2828290" cy="61747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9765" y="683260"/>
            <a:ext cx="2821305" cy="6175375"/>
          </a:xfrm>
          <a:prstGeom prst="rect">
            <a:avLst/>
          </a:prstGeom>
        </p:spPr>
      </p:pic>
      <p:pic>
        <p:nvPicPr>
          <p:cNvPr id="7" name="图片 6" descr="微信图片_20260815222729_318_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0040" y="683260"/>
            <a:ext cx="2838450" cy="617537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 descr="c2429846b82a3e2e75b755138976173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474085" y="1216025"/>
            <a:ext cx="1784985" cy="3787775"/>
          </a:xfrm>
          <a:prstGeom prst="rect">
            <a:avLst/>
          </a:prstGeom>
        </p:spPr>
      </p:pic>
      <p:pic>
        <p:nvPicPr>
          <p:cNvPr id="5" name="图片 4" descr="f7fb0cac1e771be6f7f59d18cd946b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5" y="1214120"/>
            <a:ext cx="1747520" cy="3788410"/>
          </a:xfrm>
          <a:prstGeom prst="rect">
            <a:avLst/>
          </a:prstGeom>
        </p:spPr>
      </p:pic>
      <p:pic>
        <p:nvPicPr>
          <p:cNvPr id="7" name="图片 6" descr="a8c4eb556f602b8ec16e8a15df14bd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3870" y="1213485"/>
            <a:ext cx="1747520" cy="3788410"/>
          </a:xfrm>
          <a:prstGeom prst="rect">
            <a:avLst/>
          </a:prstGeom>
        </p:spPr>
      </p:pic>
      <p:pic>
        <p:nvPicPr>
          <p:cNvPr id="10" name="图片 9" descr="fb9f0700de57d9aee1179f2ef0bfb25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67220" y="1213485"/>
            <a:ext cx="1799590" cy="378841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29225" y="1216025"/>
            <a:ext cx="1762760" cy="378523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712835" y="1215390"/>
            <a:ext cx="1753870" cy="37890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429875" y="1216660"/>
            <a:ext cx="1727835" cy="378777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5240" y="5686425"/>
            <a:ext cx="12141835" cy="912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600" b="1"/>
              <a:t>“</a:t>
            </a:r>
            <a:r>
              <a:rPr lang="zh-CN" altLang="en-US" sz="1600" b="1"/>
              <a:t>付费流</a:t>
            </a:r>
            <a:r>
              <a:rPr lang="en-US" altLang="zh-CN" sz="1600" b="1"/>
              <a:t>”</a:t>
            </a:r>
            <a:r>
              <a:rPr lang="zh-CN" altLang="en-US" sz="1600"/>
              <a:t>有可能暂时改变一点数据，但获客成本非常高，对自媒体内容的要求也很高，一般需要较大的粉丝基础，小商家难以做到。</a:t>
            </a:r>
            <a:endParaRPr lang="zh-CN" altLang="en-US" sz="1600"/>
          </a:p>
          <a:p>
            <a:r>
              <a:rPr lang="en-US" altLang="zh-CN" sz="1600" b="1"/>
              <a:t>“</a:t>
            </a:r>
            <a:r>
              <a:rPr lang="zh-CN" altLang="en-US" sz="1600" b="1"/>
              <a:t>自然流</a:t>
            </a:r>
            <a:r>
              <a:rPr lang="en-US" altLang="zh-CN" sz="1600" b="1"/>
              <a:t>”</a:t>
            </a:r>
            <a:r>
              <a:rPr lang="zh-CN" altLang="en-US" sz="1600"/>
              <a:t>是王道，但大部分人的自媒体内容质量太低、平台标签严重割裂、流量分散，获取想要的结果也很难。</a:t>
            </a:r>
            <a:endParaRPr lang="zh-CN" altLang="en-US" sz="1600"/>
          </a:p>
          <a:p>
            <a:endParaRPr lang="zh-CN" altLang="en-US" sz="1600"/>
          </a:p>
          <a:p>
            <a:r>
              <a:rPr lang="en-US" altLang="zh-CN" sz="1600" b="1">
                <a:sym typeface="+mn-ea"/>
              </a:rPr>
              <a:t>“</a:t>
            </a:r>
            <a:r>
              <a:rPr lang="zh-CN" altLang="en-US" sz="1600" b="1">
                <a:sym typeface="+mn-ea"/>
              </a:rPr>
              <a:t>付费流</a:t>
            </a:r>
            <a:r>
              <a:rPr lang="en-US" altLang="zh-CN" sz="1600" b="1">
                <a:sym typeface="+mn-ea"/>
              </a:rPr>
              <a:t>”</a:t>
            </a:r>
            <a:r>
              <a:rPr lang="zh-CN" altLang="en-US" sz="1600" b="1">
                <a:sym typeface="+mn-ea"/>
              </a:rPr>
              <a:t>、</a:t>
            </a:r>
            <a:r>
              <a:rPr lang="en-US" altLang="zh-CN" sz="1600" b="1">
                <a:sym typeface="+mn-ea"/>
              </a:rPr>
              <a:t>“</a:t>
            </a:r>
            <a:r>
              <a:rPr lang="zh-CN" altLang="en-US" sz="1600" b="1">
                <a:sym typeface="+mn-ea"/>
              </a:rPr>
              <a:t>自然流</a:t>
            </a:r>
            <a:r>
              <a:rPr lang="en-US" altLang="zh-CN" sz="1600" b="1">
                <a:sym typeface="+mn-ea"/>
              </a:rPr>
              <a:t>”</a:t>
            </a:r>
            <a:r>
              <a:rPr lang="zh-CN" altLang="en-US" sz="1600">
                <a:sym typeface="+mn-ea"/>
              </a:rPr>
              <a:t>共同的</a:t>
            </a:r>
            <a:r>
              <a:rPr lang="en-US" altLang="zh-CN" sz="1600" b="1">
                <a:solidFill>
                  <a:srgbClr val="C00000"/>
                </a:solidFill>
                <a:sym typeface="+mn-ea"/>
              </a:rPr>
              <a:t>“</a:t>
            </a:r>
            <a:r>
              <a:rPr lang="zh-CN" altLang="en-US" sz="1600" b="1">
                <a:solidFill>
                  <a:srgbClr val="C00000"/>
                </a:solidFill>
                <a:sym typeface="+mn-ea"/>
              </a:rPr>
              <a:t>难</a:t>
            </a:r>
            <a:r>
              <a:rPr lang="en-US" altLang="zh-CN" sz="1600" b="1">
                <a:solidFill>
                  <a:srgbClr val="C00000"/>
                </a:solidFill>
                <a:sym typeface="+mn-ea"/>
              </a:rPr>
              <a:t>”</a:t>
            </a:r>
            <a:r>
              <a:rPr lang="zh-CN" altLang="en-US" sz="1600">
                <a:sym typeface="+mn-ea"/>
              </a:rPr>
              <a:t>：多变的规则、专业的运营、长期的创作灵感、时间</a:t>
            </a:r>
            <a:r>
              <a:rPr lang="en-US" altLang="zh-CN" sz="1600">
                <a:sym typeface="+mn-ea"/>
              </a:rPr>
              <a:t>/</a:t>
            </a:r>
            <a:r>
              <a:rPr lang="zh-CN" altLang="en-US" sz="1600">
                <a:sym typeface="+mn-ea"/>
              </a:rPr>
              <a:t>精力</a:t>
            </a:r>
            <a:r>
              <a:rPr lang="en-US" altLang="zh-CN" sz="1600">
                <a:sym typeface="+mn-ea"/>
              </a:rPr>
              <a:t>/</a:t>
            </a:r>
            <a:r>
              <a:rPr lang="zh-CN" altLang="en-US" sz="1600">
                <a:sym typeface="+mn-ea"/>
              </a:rPr>
              <a:t>金钱</a:t>
            </a:r>
            <a:r>
              <a:rPr lang="en-US" altLang="zh-CN" sz="1600">
                <a:sym typeface="+mn-ea"/>
              </a:rPr>
              <a:t>/</a:t>
            </a:r>
            <a:r>
              <a:rPr lang="zh-CN" altLang="en-US" sz="1600">
                <a:sym typeface="+mn-ea"/>
              </a:rPr>
              <a:t>获客等成本高、产出小</a:t>
            </a:r>
            <a:r>
              <a:rPr lang="en-US" altLang="zh-CN" sz="1600">
                <a:sym typeface="+mn-ea"/>
              </a:rPr>
              <a:t>……</a:t>
            </a:r>
            <a:endParaRPr lang="zh-CN" altLang="en-US" sz="1600"/>
          </a:p>
          <a:p>
            <a:endParaRPr lang="zh-CN" altLang="en-US" sz="1600"/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3503930" y="5109845"/>
            <a:ext cx="1755140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加热</a:t>
            </a:r>
            <a:r>
              <a:rPr lang="en-US" altLang="zh-CN" sz="1400"/>
              <a:t>0.03~0.1</a:t>
            </a:r>
            <a:r>
              <a:rPr lang="zh-CN" altLang="en-US" sz="1400"/>
              <a:t>元</a:t>
            </a:r>
            <a:r>
              <a:rPr lang="en-US" altLang="zh-CN" sz="1400"/>
              <a:t>/</a:t>
            </a:r>
            <a:r>
              <a:rPr lang="zh-CN" altLang="en-US" sz="1400"/>
              <a:t>次</a:t>
            </a:r>
            <a:endParaRPr lang="zh-CN" altLang="en-US" sz="1400"/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5370195" y="5109845"/>
            <a:ext cx="2134870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点赞</a:t>
            </a:r>
            <a:r>
              <a:rPr lang="en-US" altLang="zh-CN" sz="1400"/>
              <a:t>0.2~0.4</a:t>
            </a:r>
            <a:r>
              <a:rPr lang="zh-CN" altLang="en-US" sz="1400"/>
              <a:t>元</a:t>
            </a:r>
            <a:r>
              <a:rPr lang="en-US" altLang="zh-CN" sz="1400"/>
              <a:t>/</a:t>
            </a:r>
            <a:r>
              <a:rPr lang="zh-CN" altLang="en-US" sz="1400"/>
              <a:t>个</a:t>
            </a:r>
            <a:endParaRPr lang="zh-CN" altLang="en-US" sz="1400"/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7088505" y="5109845"/>
            <a:ext cx="2134870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>
                <a:solidFill>
                  <a:srgbClr val="FF0000"/>
                </a:solidFill>
              </a:rPr>
              <a:t>粉丝</a:t>
            </a:r>
            <a:r>
              <a:rPr lang="en-US" altLang="zh-CN" sz="1400">
                <a:solidFill>
                  <a:srgbClr val="FF0000"/>
                </a:solidFill>
              </a:rPr>
              <a:t>5~12.5</a:t>
            </a:r>
            <a:r>
              <a:rPr lang="zh-CN" altLang="en-US" sz="1400">
                <a:solidFill>
                  <a:srgbClr val="FF0000"/>
                </a:solidFill>
              </a:rPr>
              <a:t>元</a:t>
            </a:r>
            <a:r>
              <a:rPr lang="en-US" altLang="zh-CN" sz="1400">
                <a:solidFill>
                  <a:srgbClr val="FF0000"/>
                </a:solidFill>
              </a:rPr>
              <a:t>/</a:t>
            </a:r>
            <a:r>
              <a:rPr lang="zh-CN" altLang="en-US" sz="1400">
                <a:solidFill>
                  <a:srgbClr val="FF0000"/>
                </a:solidFill>
              </a:rPr>
              <a:t>个</a:t>
            </a:r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8766810" y="5109845"/>
            <a:ext cx="2134870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播放</a:t>
            </a:r>
            <a:r>
              <a:rPr lang="en-US" altLang="zh-CN" sz="1400"/>
              <a:t>0.02~0.5</a:t>
            </a:r>
            <a:r>
              <a:rPr lang="zh-CN" altLang="en-US" sz="1400"/>
              <a:t>元</a:t>
            </a:r>
            <a:r>
              <a:rPr lang="en-US" altLang="zh-CN" sz="1400"/>
              <a:t>/</a:t>
            </a:r>
            <a:r>
              <a:rPr lang="zh-CN" altLang="en-US" sz="1400"/>
              <a:t>次</a:t>
            </a:r>
            <a:endParaRPr lang="zh-CN" altLang="en-US" sz="1400"/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10466705" y="5109845"/>
            <a:ext cx="1609725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爱心</a:t>
            </a:r>
            <a:r>
              <a:rPr lang="en-US" altLang="zh-CN" sz="1400"/>
              <a:t>0.2~0.4</a:t>
            </a:r>
            <a:r>
              <a:rPr lang="zh-CN" altLang="en-US" sz="1400"/>
              <a:t>元</a:t>
            </a:r>
            <a:r>
              <a:rPr lang="en-US" altLang="zh-CN" sz="1400"/>
              <a:t>/</a:t>
            </a:r>
            <a:r>
              <a:rPr lang="zh-CN" altLang="en-US" sz="1400"/>
              <a:t>个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19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574675" y="1135380"/>
            <a:ext cx="3230245" cy="57226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180" y="1135380"/>
            <a:ext cx="4311015" cy="47224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392045" y="766445"/>
            <a:ext cx="7408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2026.8.4</a:t>
            </a:r>
            <a:r>
              <a:rPr lang="zh-CN" altLang="en-US"/>
              <a:t>，</a:t>
            </a:r>
            <a:r>
              <a:rPr lang="en-US" altLang="zh-CN"/>
              <a:t>QuestMobile</a:t>
            </a:r>
            <a:r>
              <a:rPr lang="zh-CN" altLang="en-US"/>
              <a:t>发布《2026上半年中国移动互联网实力价值榜》</a:t>
            </a:r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3684270" y="2340610"/>
            <a:ext cx="2305050" cy="368300"/>
            <a:chOff x="5802" y="3686"/>
            <a:chExt cx="3630" cy="580"/>
          </a:xfrm>
        </p:grpSpPr>
        <p:cxnSp>
          <p:nvCxnSpPr>
            <p:cNvPr id="8" name="直接箭头连接符 7"/>
            <p:cNvCxnSpPr/>
            <p:nvPr/>
          </p:nvCxnSpPr>
          <p:spPr>
            <a:xfrm flipH="1">
              <a:off x="5802" y="3976"/>
              <a:ext cx="127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7027" y="3686"/>
              <a:ext cx="240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微信</a:t>
              </a:r>
              <a:r>
                <a:rPr lang="en-US" altLang="zh-CN"/>
                <a:t>11.54</a:t>
              </a:r>
              <a:r>
                <a:rPr lang="zh-CN" altLang="en-US"/>
                <a:t>亿</a:t>
              </a:r>
              <a:endParaRPr lang="zh-CN" altLang="en-US"/>
            </a:p>
          </p:txBody>
        </p:sp>
      </p:grpSp>
      <p:cxnSp>
        <p:nvCxnSpPr>
          <p:cNvPr id="10" name="直接箭头连接符 9"/>
          <p:cNvCxnSpPr>
            <a:stCxn id="11" idx="1"/>
          </p:cNvCxnSpPr>
          <p:nvPr/>
        </p:nvCxnSpPr>
        <p:spPr>
          <a:xfrm flipH="1" flipV="1">
            <a:off x="3684270" y="2651760"/>
            <a:ext cx="777875" cy="1377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4462145" y="2605405"/>
            <a:ext cx="15271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抖音</a:t>
            </a:r>
            <a:r>
              <a:rPr lang="en-US" altLang="zh-CN"/>
              <a:t>10.29</a:t>
            </a:r>
            <a:r>
              <a:rPr lang="zh-CN" altLang="en-US"/>
              <a:t>亿</a:t>
            </a:r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3684270" y="4253230"/>
            <a:ext cx="2305050" cy="368300"/>
            <a:chOff x="5802" y="6698"/>
            <a:chExt cx="3630" cy="580"/>
          </a:xfrm>
        </p:grpSpPr>
        <p:cxnSp>
          <p:nvCxnSpPr>
            <p:cNvPr id="12" name="直接箭头连接符 11"/>
            <p:cNvCxnSpPr/>
            <p:nvPr/>
          </p:nvCxnSpPr>
          <p:spPr>
            <a:xfrm flipH="1">
              <a:off x="5802" y="6988"/>
              <a:ext cx="127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7027" y="6698"/>
              <a:ext cx="240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快手</a:t>
              </a:r>
              <a:r>
                <a:rPr lang="en-US" altLang="zh-CN"/>
                <a:t>4,41</a:t>
              </a:r>
              <a:r>
                <a:rPr lang="zh-CN" altLang="en-US"/>
                <a:t>亿</a:t>
              </a:r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684270" y="6038850"/>
            <a:ext cx="2701925" cy="368300"/>
            <a:chOff x="5802" y="9510"/>
            <a:chExt cx="4255" cy="580"/>
          </a:xfrm>
        </p:grpSpPr>
        <p:cxnSp>
          <p:nvCxnSpPr>
            <p:cNvPr id="14" name="直接箭头连接符 13"/>
            <p:cNvCxnSpPr/>
            <p:nvPr/>
          </p:nvCxnSpPr>
          <p:spPr>
            <a:xfrm flipH="1">
              <a:off x="5802" y="9800"/>
              <a:ext cx="127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/>
          </p:nvSpPr>
          <p:spPr>
            <a:xfrm>
              <a:off x="7027" y="9510"/>
              <a:ext cx="303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小红书</a:t>
              </a:r>
              <a:r>
                <a:rPr lang="en-US" altLang="zh-CN"/>
                <a:t>2.51</a:t>
              </a:r>
              <a:r>
                <a:rPr lang="zh-CN" altLang="en-US"/>
                <a:t>亿</a:t>
              </a:r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034530" y="5858510"/>
            <a:ext cx="3221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字节</a:t>
            </a:r>
            <a:r>
              <a:rPr lang="en-US" altLang="zh-CN"/>
              <a:t>Seedance</a:t>
            </a:r>
            <a:r>
              <a:rPr lang="zh-CN" altLang="en-US"/>
              <a:t>、剪映、</a:t>
            </a:r>
            <a:r>
              <a:rPr lang="zh-CN" altLang="en-US"/>
              <a:t>即梦</a:t>
            </a:r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6737350" y="6165215"/>
            <a:ext cx="20224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阿里</a:t>
            </a:r>
            <a:r>
              <a:rPr lang="en-US" altLang="zh-CN"/>
              <a:t>HappyHorse</a:t>
            </a:r>
            <a:endParaRPr lang="en-US" altLang="zh-CN"/>
          </a:p>
        </p:txBody>
      </p:sp>
      <p:cxnSp>
        <p:nvCxnSpPr>
          <p:cNvPr id="20" name="直接箭头连接符 19"/>
          <p:cNvCxnSpPr/>
          <p:nvPr/>
        </p:nvCxnSpPr>
        <p:spPr>
          <a:xfrm flipH="1" flipV="1">
            <a:off x="9154160" y="3071495"/>
            <a:ext cx="771525" cy="2836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V="1">
            <a:off x="6885305" y="3286125"/>
            <a:ext cx="638175" cy="29597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 flipV="1">
            <a:off x="9217660" y="4262120"/>
            <a:ext cx="471805" cy="16624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7196455" y="64598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快手可灵</a:t>
            </a:r>
            <a:r>
              <a:rPr lang="en-US" altLang="zh-CN"/>
              <a:t>AI(Kling AI)——</a:t>
            </a:r>
            <a:r>
              <a:rPr lang="zh-CN" altLang="en-US"/>
              <a:t>未上榜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4"/>
            </p:custDataLst>
          </p:nvPr>
        </p:nvGraphicFramePr>
        <p:xfrm>
          <a:off x="105410" y="5402580"/>
          <a:ext cx="8593455" cy="863600"/>
        </p:xfrm>
        <a:graphic>
          <a:graphicData uri="http://schemas.openxmlformats.org/drawingml/2006/table">
            <a:tbl>
              <a:tblPr firstRow="1" bandRow="1">
                <a:tableStyleId>{3E09670B-B225-4A08-8F14-81E8A07C1E08}</a:tableStyleId>
              </a:tblPr>
              <a:tblGrid>
                <a:gridCol w="1271270"/>
                <a:gridCol w="7322185"/>
              </a:tblGrid>
              <a:tr h="171450">
                <a:tc>
                  <a:txBody>
                    <a:bodyPr/>
                    <a:p>
                      <a:pPr algn="ctr" fontAlgn="ctr"/>
                      <a:r>
                        <a:rPr lang="zh-CN" sz="1100"/>
                        <a:t>平台</a:t>
                      </a:r>
                      <a:endParaRPr lang="zh-CN" sz="1100"/>
                    </a:p>
                  </a:txBody>
                  <a:tcPr marL="5080" marR="5080" marT="5080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/>
                        <a:t>关键趋势</a:t>
                      </a:r>
                      <a:endParaRPr lang="zh-CN" altLang="en-US" sz="1100"/>
                    </a:p>
                  </a:txBody>
                  <a:tcPr marL="5080" marR="5080" marT="5080" marB="0" anchor="ctr" anchorCtr="0"/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zh-CN" sz="1100"/>
                        <a:t>抖音</a:t>
                      </a:r>
                      <a:endParaRPr lang="zh-CN" sz="1100"/>
                    </a:p>
                  </a:txBody>
                  <a:tcPr marL="5080" marR="5080" marT="5080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100"/>
                        <a:t>商业化内容占比</a:t>
                      </a:r>
                      <a:r>
                        <a:rPr lang="en-US" altLang="zh-CN" sz="1100"/>
                        <a:t>≤20%</a:t>
                      </a:r>
                      <a:r>
                        <a:rPr lang="zh-CN" altLang="en-US" sz="1100"/>
                        <a:t>，自然流量获取难度持续加大，巨量千川</a:t>
                      </a:r>
                      <a:r>
                        <a:rPr lang="en-US" altLang="zh-CN" sz="1100"/>
                        <a:t>CPM</a:t>
                      </a:r>
                      <a:r>
                        <a:rPr lang="zh-CN" altLang="en-US" sz="1100"/>
                        <a:t>从80元涨至120元（2023-2026）</a:t>
                      </a:r>
                      <a:endParaRPr lang="zh-CN" altLang="en-US" sz="1100"/>
                    </a:p>
                  </a:txBody>
                  <a:tcPr marL="5080" marR="5080" marT="5080" marB="0" anchor="ctr" anchorCtr="0"/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zh-CN" sz="1100"/>
                        <a:t>快手</a:t>
                      </a:r>
                      <a:endParaRPr lang="zh-CN" sz="1100"/>
                    </a:p>
                  </a:txBody>
                  <a:tcPr marL="5080" marR="5080" marT="5080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100"/>
                        <a:t>下沉用户占比</a:t>
                      </a:r>
                      <a:r>
                        <a:rPr lang="en-US" altLang="zh-CN" sz="1100"/>
                        <a:t>60%+</a:t>
                      </a:r>
                      <a:r>
                        <a:rPr lang="zh-CN" altLang="en-US" sz="1100"/>
                        <a:t>，但</a:t>
                      </a:r>
                      <a:r>
                        <a:rPr lang="en-US" altLang="zh-CN" sz="1100"/>
                        <a:t>DAU/MAU</a:t>
                      </a:r>
                      <a:r>
                        <a:rPr lang="zh-CN" altLang="en-US" sz="1100"/>
                        <a:t>比值下滑至</a:t>
                      </a:r>
                      <a:r>
                        <a:rPr lang="en-US" altLang="zh-CN" sz="1100"/>
                        <a:t>53.5%</a:t>
                      </a:r>
                      <a:endParaRPr lang="en-US" altLang="zh-CN" sz="1100"/>
                    </a:p>
                  </a:txBody>
                  <a:tcPr marL="5080" marR="5080" marT="5080" marB="0" anchor="ctr" anchorCtr="0"/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zh-CN" sz="1100"/>
                        <a:t>小红书</a:t>
                      </a:r>
                      <a:endParaRPr lang="zh-CN" sz="1100"/>
                    </a:p>
                  </a:txBody>
                  <a:tcPr marL="5080" marR="5080" marT="5080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100"/>
                        <a:t>正式进入“付费时代”，流量不再普惠</a:t>
                      </a:r>
                      <a:endParaRPr lang="zh-CN" altLang="en-US" sz="1100"/>
                    </a:p>
                  </a:txBody>
                  <a:tcPr marL="5080" marR="5080" marT="5080" marB="0" anchor="ctr" anchorCtr="0"/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zh-CN" sz="1100"/>
                        <a:t>微信视频号</a:t>
                      </a:r>
                      <a:endParaRPr lang="zh-CN" sz="1100"/>
                    </a:p>
                  </a:txBody>
                  <a:tcPr marL="5080" marR="5080" marT="5080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100"/>
                        <a:t>依托微信</a:t>
                      </a:r>
                      <a:r>
                        <a:rPr lang="en-US" altLang="zh-CN" sz="1100"/>
                        <a:t>13.85</a:t>
                      </a:r>
                      <a:r>
                        <a:rPr lang="zh-CN" altLang="en-US" sz="1100"/>
                        <a:t>亿生态，私域占比</a:t>
                      </a:r>
                      <a:r>
                        <a:rPr lang="en-US" altLang="zh-CN" sz="1100"/>
                        <a:t>50%</a:t>
                      </a:r>
                      <a:endParaRPr lang="en-US" altLang="zh-CN" sz="1100"/>
                    </a:p>
                  </a:txBody>
                  <a:tcPr marL="5080" marR="5080" marT="5080" marB="0" anchor="ctr" anchorCtr="0"/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104775" y="6323965"/>
            <a:ext cx="8593455" cy="5340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800"/>
              <a:t>CPM =（</a:t>
            </a:r>
            <a:r>
              <a:rPr lang="zh-CN" altLang="en-US" sz="800"/>
              <a:t>广告总支出 ÷ 广告总展示次数）× 1000，指广告每获得 1000 次曝光所需支付的广告费用，比如投入</a:t>
            </a:r>
            <a:r>
              <a:rPr lang="en-US" altLang="zh-CN" sz="800"/>
              <a:t>100</a:t>
            </a:r>
            <a:r>
              <a:rPr lang="zh-CN" altLang="en-US" sz="800"/>
              <a:t>元获得</a:t>
            </a:r>
            <a:r>
              <a:rPr lang="en-US" altLang="zh-CN" sz="800"/>
              <a:t>833</a:t>
            </a:r>
            <a:r>
              <a:rPr lang="zh-CN" altLang="en-US" sz="800"/>
              <a:t>次播放</a:t>
            </a:r>
            <a:r>
              <a:rPr lang="en-US" altLang="zh-CN" sz="800"/>
              <a:t>CPM</a:t>
            </a:r>
            <a:r>
              <a:rPr lang="zh-CN" altLang="en-US" sz="800"/>
              <a:t>就是</a:t>
            </a:r>
            <a:r>
              <a:rPr lang="en-US" altLang="zh-CN" sz="800"/>
              <a:t>120</a:t>
            </a:r>
            <a:endParaRPr lang="zh-CN" altLang="en-US" sz="800"/>
          </a:p>
          <a:p>
            <a:r>
              <a:rPr lang="en-US" altLang="zh-CN" sz="800"/>
              <a:t>DAU (Daily Active Users) ：</a:t>
            </a:r>
            <a:r>
              <a:rPr lang="zh-CN" altLang="en-US" sz="800"/>
              <a:t>日活跃用户数</a:t>
            </a:r>
            <a:endParaRPr lang="zh-CN" altLang="en-US" sz="800"/>
          </a:p>
          <a:p>
            <a:r>
              <a:rPr lang="en-US" altLang="zh-CN" sz="800"/>
              <a:t>MAU (Monthly Active Users) ：</a:t>
            </a:r>
            <a:r>
              <a:rPr lang="zh-CN" altLang="en-US" sz="800"/>
              <a:t>月活跃用户数</a:t>
            </a:r>
            <a:endParaRPr lang="zh-CN" altLang="en-US" sz="800"/>
          </a:p>
          <a:p>
            <a:endParaRPr lang="zh-CN" altLang="en-US" sz="800"/>
          </a:p>
        </p:txBody>
      </p:sp>
      <p:graphicFrame>
        <p:nvGraphicFramePr>
          <p:cNvPr id="10" name="图表 9" descr="7b0a202020202263686172745265734964223a20223230333230393935220a7d0a"/>
          <p:cNvGraphicFramePr/>
          <p:nvPr/>
        </p:nvGraphicFramePr>
        <p:xfrm>
          <a:off x="105410" y="1159510"/>
          <a:ext cx="8593455" cy="4116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2" name="图表 11" descr="7b0a202020202263686172745265734964223a20223230343736383038220a7d0a"/>
          <p:cNvGraphicFramePr/>
          <p:nvPr/>
        </p:nvGraphicFramePr>
        <p:xfrm>
          <a:off x="8763635" y="1159510"/>
          <a:ext cx="3312160" cy="4116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9015730" y="5402580"/>
            <a:ext cx="2808605" cy="3168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全国中小微企业超</a:t>
            </a:r>
            <a:r>
              <a:rPr lang="en-US" altLang="zh-CN"/>
              <a:t>2.2</a:t>
            </a:r>
            <a:r>
              <a:rPr lang="zh-CN" altLang="en-US"/>
              <a:t>亿</a:t>
            </a:r>
            <a:r>
              <a:rPr lang="zh-CN" altLang="en-US"/>
              <a:t>家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475345" y="6216015"/>
            <a:ext cx="3716655" cy="6038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>
                <a:gradFill>
                  <a:gsLst>
                    <a:gs pos="50410">
                      <a:srgbClr val="FB9B36"/>
                    </a:gs>
                    <a:gs pos="0">
                      <a:srgbClr val="FE564D"/>
                    </a:gs>
                    <a:gs pos="100000">
                      <a:srgbClr val="F9CA26"/>
                    </a:gs>
                  </a:gsLst>
                  <a:lin ang="5400000" scaled="1"/>
                  <a:tileRect l="-100000" t="-100000"/>
                </a:gradFill>
              </a:rPr>
              <a:t>AI</a:t>
            </a:r>
            <a:r>
              <a:rPr lang="zh-CN" altLang="en-US" sz="1200">
                <a:gradFill>
                  <a:gsLst>
                    <a:gs pos="50410">
                      <a:srgbClr val="FB9B36"/>
                    </a:gs>
                    <a:gs pos="0">
                      <a:srgbClr val="FE564D"/>
                    </a:gs>
                    <a:gs pos="100000">
                      <a:srgbClr val="F9CA26"/>
                    </a:gs>
                  </a:gsLst>
                  <a:lin ang="5400000" scaled="1"/>
                  <a:tileRect l="-100000" t="-100000"/>
                </a:gradFill>
              </a:rPr>
              <a:t>浪潮里想象力无限大的新机会：全自动</a:t>
            </a:r>
            <a:r>
              <a:rPr lang="en-US" altLang="zh-CN" sz="1200">
                <a:gradFill>
                  <a:gsLst>
                    <a:gs pos="50410">
                      <a:srgbClr val="FB9B36"/>
                    </a:gs>
                    <a:gs pos="0">
                      <a:srgbClr val="FE564D"/>
                    </a:gs>
                    <a:gs pos="100000">
                      <a:srgbClr val="F9CA26"/>
                    </a:gs>
                  </a:gsLst>
                  <a:lin ang="5400000" scaled="1"/>
                  <a:tileRect l="-100000" t="-100000"/>
                </a:gradFill>
              </a:rPr>
              <a:t>AI</a:t>
            </a:r>
            <a:r>
              <a:rPr lang="zh-CN" altLang="en-US" sz="1200">
                <a:gradFill>
                  <a:gsLst>
                    <a:gs pos="50410">
                      <a:srgbClr val="FB9B36"/>
                    </a:gs>
                    <a:gs pos="0">
                      <a:srgbClr val="FE564D"/>
                    </a:gs>
                    <a:gs pos="100000">
                      <a:srgbClr val="F9CA26"/>
                    </a:gs>
                  </a:gsLst>
                  <a:lin ang="5400000" scaled="1"/>
                  <a:tileRect l="-100000" t="-100000"/>
                </a:gradFill>
              </a:rPr>
              <a:t>线上获客</a:t>
            </a:r>
            <a:endParaRPr lang="zh-CN" altLang="en-US" sz="1200"/>
          </a:p>
          <a:p>
            <a:r>
              <a:rPr lang="zh-CN" altLang="en-US" sz="1200"/>
              <a:t>消费者教育的足够好、大厂生态足够封闭</a:t>
            </a:r>
            <a:endParaRPr lang="zh-CN" altLang="en-US" sz="1200"/>
          </a:p>
          <a:p>
            <a:r>
              <a:rPr lang="zh-CN" altLang="en-US" sz="1200"/>
              <a:t>户用足够多、痛点足够痛、市场足够大、时代</a:t>
            </a:r>
            <a:r>
              <a:rPr lang="zh-CN" altLang="en-US" sz="1200"/>
              <a:t>机遇好</a:t>
            </a:r>
            <a:endParaRPr lang="zh-CN" altLang="en-US" sz="1200"/>
          </a:p>
        </p:txBody>
      </p:sp>
      <p:sp>
        <p:nvSpPr>
          <p:cNvPr id="15" name="文本框 14"/>
          <p:cNvSpPr txBox="1"/>
          <p:nvPr/>
        </p:nvSpPr>
        <p:spPr>
          <a:xfrm>
            <a:off x="9441815" y="4907280"/>
            <a:ext cx="79375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200"/>
              <a:t>中小企业</a:t>
            </a:r>
            <a:endParaRPr lang="zh-CN" altLang="en-US" sz="1200"/>
          </a:p>
        </p:txBody>
      </p:sp>
      <p:sp>
        <p:nvSpPr>
          <p:cNvPr id="16" name="文本框 15"/>
          <p:cNvSpPr txBox="1"/>
          <p:nvPr/>
        </p:nvSpPr>
        <p:spPr>
          <a:xfrm>
            <a:off x="10565130" y="4907280"/>
            <a:ext cx="79375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200"/>
              <a:t>小微企业</a:t>
            </a:r>
            <a:endParaRPr lang="zh-CN" altLang="en-US" sz="1200"/>
          </a:p>
        </p:txBody>
      </p:sp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7080885" cy="434975"/>
          </a:xfrm>
        </p:spPr>
        <p:txBody>
          <a:bodyPr>
            <a:normAutofit fontScale="90000"/>
          </a:bodyPr>
          <a:p>
            <a:pPr algn="l">
              <a:lnSpc>
                <a:spcPct val="111000"/>
              </a:lnSpc>
            </a:pPr>
            <a:r>
              <a:rPr lang="zh-CN" altLang="en-US" sz="2665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解决的问题：两亿中小微企业“流量获客痛点”</a:t>
            </a:r>
            <a:br>
              <a:rPr lang="zh-CN" altLang="en-US" sz="2665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endParaRPr lang="zh-CN" altLang="en-US" sz="2665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市场定位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>
          <a:xfrm>
            <a:off x="609600" y="3556000"/>
            <a:ext cx="5334000" cy="2692400"/>
          </a:xfrm>
          <a:solidFill>
            <a:srgbClr val="E2EEFF"/>
          </a:solid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2" name="图片占位符 3"/>
          <p:cNvPicPr>
            <a:picLocks noChangeAspect="1"/>
          </p:cNvPicPr>
          <p:nvPr>
            <p:ph type="pic" idx="16391"/>
            <p:custDataLst>
              <p:tags r:id="rId3"/>
            </p:custDataLst>
          </p:nvPr>
        </p:nvPicPr>
        <p:blipFill>
          <a:blip r:embed="rId4"/>
          <a:srcRect t="16146" b="16146"/>
          <a:stretch>
            <a:fillRect/>
          </a:stretch>
        </p:blipFill>
        <p:spPr>
          <a:xfrm>
            <a:off x="609600" y="1524000"/>
            <a:ext cx="5334000" cy="2032000"/>
          </a:xfrm>
          <a:custGeom>
            <a:avLst/>
            <a:gdLst>
              <a:gd name="connisteX0" fmla="*/ 0 w 5334000"/>
              <a:gd name="connsiteY0" fmla="*/ 203200 h 2032000"/>
              <a:gd name="connisteX1" fmla="*/ 203200 w 5334000"/>
              <a:gd name="connsiteY1" fmla="*/ 0 h 2032000"/>
              <a:gd name="connisteX2" fmla="*/ 5130800 w 5334000"/>
              <a:gd name="connsiteY2" fmla="*/ 0 h 2032000"/>
              <a:gd name="connisteX3" fmla="*/ 5334000 w 5334000"/>
              <a:gd name="connsiteY3" fmla="*/ 203200 h 2032000"/>
              <a:gd name="connisteX4" fmla="*/ 5334000 w 5334000"/>
              <a:gd name="connsiteY4" fmla="*/ 2032000 h 2032000"/>
              <a:gd name="connisteX5" fmla="*/ 0 w 5334000"/>
              <a:gd name="connsiteY5" fmla="*/ 2032000 h 2032000"/>
              <a:gd name="connisteX6" fmla="*/ 0 w 53340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3" name="文本占位符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914400" y="3860800"/>
            <a:ext cx="4724400" cy="4064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11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1000"/>
              </a:lnSpc>
            </a:pPr>
            <a:r>
              <a:rPr lang="zh-CN" altLang="en-US"/>
              <a:t>广阔的市场蓝海</a:t>
            </a:r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914400" y="4419600"/>
            <a:ext cx="4813935" cy="158940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1"/>
                </a:solidFill>
              </a:rPr>
              <a:t>中小企业约</a:t>
            </a:r>
            <a:r>
              <a:rPr lang="en-US" altLang="zh-CN">
                <a:solidFill>
                  <a:schemeClr val="accent1"/>
                </a:solidFill>
              </a:rPr>
              <a:t>6300</a:t>
            </a:r>
            <a:r>
              <a:rPr lang="zh-CN" altLang="en-US">
                <a:solidFill>
                  <a:schemeClr val="accent1"/>
                </a:solidFill>
              </a:rPr>
              <a:t>万家</a:t>
            </a:r>
            <a:r>
              <a:rPr lang="zh-CN" altLang="en-US">
                <a:solidFill>
                  <a:schemeClr val="tx1"/>
                </a:solidFill>
              </a:rPr>
              <a:t>，</a:t>
            </a:r>
            <a:r>
              <a:rPr lang="zh-CN" altLang="en-US">
                <a:solidFill>
                  <a:schemeClr val="accent1"/>
                </a:solidFill>
              </a:rPr>
              <a:t>小微企业约</a:t>
            </a:r>
            <a:r>
              <a:rPr lang="en-US" altLang="zh-CN">
                <a:solidFill>
                  <a:schemeClr val="accent1"/>
                </a:solidFill>
              </a:rPr>
              <a:t>1.6</a:t>
            </a:r>
            <a:r>
              <a:rPr lang="zh-CN" altLang="en-US">
                <a:solidFill>
                  <a:schemeClr val="accent1"/>
                </a:solidFill>
              </a:rPr>
              <a:t>亿家</a:t>
            </a:r>
            <a:r>
              <a:rPr lang="zh-CN" altLang="en-US"/>
              <a:t>，面向两亿中小微企业的“</a:t>
            </a:r>
            <a:r>
              <a:rPr lang="en-US" altLang="zh-CN"/>
              <a:t>AI</a:t>
            </a:r>
            <a:r>
              <a:rPr lang="zh-CN" altLang="en-US"/>
              <a:t>数字员工</a:t>
            </a:r>
            <a:r>
              <a:rPr lang="zh-CN" altLang="en-US"/>
              <a:t>与无人化</a:t>
            </a:r>
            <a:r>
              <a:rPr lang="en-US" altLang="zh-CN"/>
              <a:t>AI</a:t>
            </a:r>
            <a:r>
              <a:rPr lang="zh-CN" altLang="en-US"/>
              <a:t>线上</a:t>
            </a:r>
            <a:r>
              <a:rPr lang="zh-CN" altLang="en-US"/>
              <a:t>获客”市场，是一片极其庞大、需求刚性却难被传统数字化工具和AI工具真正服务好的蓝海，也是传统SaaS的失落之地。</a:t>
            </a:r>
            <a:endParaRPr lang="zh-CN" altLang="en-US"/>
          </a:p>
        </p:txBody>
      </p:sp>
      <p:sp>
        <p:nvSpPr>
          <p:cNvPr id="6" name="装饰  5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6248400" y="3556000"/>
            <a:ext cx="5334000" cy="2692400"/>
          </a:xfrm>
          <a:custGeom>
            <a:avLst/>
            <a:gdLst>
              <a:gd name="connisteX0" fmla="*/ 0 w 5334000"/>
              <a:gd name="connsiteY0" fmla="*/ 0 h 2692400"/>
              <a:gd name="connisteX1" fmla="*/ 5334000 w 5334000"/>
              <a:gd name="connsiteY1" fmla="*/ 0 h 2692400"/>
              <a:gd name="connisteX2" fmla="*/ 5334000 w 5334000"/>
              <a:gd name="connsiteY2" fmla="*/ 2489200 h 2692400"/>
              <a:gd name="connisteX3" fmla="*/ 5130800 w 5334000"/>
              <a:gd name="connsiteY3" fmla="*/ 2692400 h 2692400"/>
              <a:gd name="connisteX4" fmla="*/ 203200 w 5334000"/>
              <a:gd name="connsiteY4" fmla="*/ 2692400 h 2692400"/>
              <a:gd name="connisteX5" fmla="*/ 0 w 5334000"/>
              <a:gd name="connsiteY5" fmla="*/ 2489200 h 2692400"/>
              <a:gd name="connisteX6" fmla="*/ 0 w 53340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692400">
                <a:moveTo>
                  <a:pt x="0" y="0"/>
                </a:moveTo>
                <a:lnTo>
                  <a:pt x="5334000" y="0"/>
                </a:lnTo>
                <a:lnTo>
                  <a:pt x="5334000" y="2489200"/>
                </a:lnTo>
                <a:cubicBezTo>
                  <a:pt x="5334000" y="2601424"/>
                  <a:pt x="5243024" y="2692400"/>
                  <a:pt x="51308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rgbClr val="E2EE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2097182" name="图片 13" descr="post_object_image_238585412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248422" y="1523945"/>
            <a:ext cx="5333945" cy="2032018"/>
          </a:xfrm>
          <a:prstGeom prst="round2SameRect">
            <a:avLst/>
          </a:prstGeom>
        </p:spPr>
      </p:pic>
      <p:sp>
        <p:nvSpPr>
          <p:cNvPr id="10" name="文本占位符 8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6553200" y="3860800"/>
            <a:ext cx="4724400" cy="4064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11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 spc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中小微企业的获客痛点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文本占位符 9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470015" y="4419600"/>
            <a:ext cx="4900930" cy="1775460"/>
          </a:xfrm>
          <a:prstGeom prst="rect">
            <a:avLst/>
          </a:prstGeom>
          <a:noFill/>
        </p:spPr>
        <p:txBody>
          <a:bodyPr vert="horz" wrap="square" lIns="0" tIns="0" rIns="0" bIns="0" rtlCol="0" anchor="t"/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spc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b="1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</a:rPr>
              <a:t>线上流量的五座大山</a:t>
            </a:r>
            <a:endParaRPr lang="zh-CN" altLang="en-US" b="1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</a:endParaRPr>
          </a:p>
          <a:p>
            <a:pPr algn="dist">
              <a:lnSpc>
                <a:spcPct val="125000"/>
              </a:lnSpc>
            </a:pPr>
            <a:r>
              <a:rPr lang="zh-CN" altLang="en-US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没时间</a:t>
            </a:r>
            <a:r>
              <a:rPr lang="en-US" altLang="zh-CN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/</a:t>
            </a:r>
            <a:r>
              <a:rPr lang="zh-CN" altLang="en-US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没认知</a:t>
            </a:r>
            <a:r>
              <a:rPr lang="en-US" altLang="zh-CN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/</a:t>
            </a:r>
            <a:r>
              <a:rPr lang="zh-CN" altLang="en-US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没能力</a:t>
            </a:r>
            <a:r>
              <a:rPr lang="en-US" altLang="zh-CN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/</a:t>
            </a:r>
            <a:r>
              <a:rPr lang="zh-CN" altLang="en-US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没人才</a:t>
            </a:r>
            <a:r>
              <a:rPr lang="en-US" altLang="zh-CN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/</a:t>
            </a:r>
            <a:r>
              <a:rPr lang="zh-CN" altLang="en-US">
                <a:solidFill>
                  <a:schemeClr val="accent1"/>
                </a:solidFill>
                <a:latin typeface="汉仪汉黑W" panose="00020600040101010101" charset="-122"/>
                <a:ea typeface="汉仪汉黑W" panose="00020600040101010101" charset="-122"/>
                <a:cs typeface="汉仪汉黑W" panose="00020600040101010101" charset="-122"/>
              </a:rPr>
              <a:t>没预算</a:t>
            </a:r>
            <a:endParaRPr lang="zh-CN" altLang="en-US" b="1">
              <a:solidFill>
                <a:schemeClr val="accent1"/>
              </a:solidFill>
              <a:latin typeface="汉仪力量黑简" panose="00020600040101010101" charset="-122"/>
              <a:ea typeface="汉仪力量黑简" panose="00020600040101010101" charset="-122"/>
              <a:cs typeface="汉仪力量黑简" panose="00020600040101010101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ea typeface="+mn-lt"/>
                <a:cs typeface="+mn-lt"/>
              </a:rPr>
              <a:t>在实体经营与海量流量之间存在“叹息之墙”，中小</a:t>
            </a:r>
            <a:r>
              <a:rPr lang="zh-CN" altLang="en-US">
                <a:solidFill>
                  <a:schemeClr val="tx1"/>
                </a:solidFill>
              </a:rPr>
              <a:t>微企业无力跨越当下互联网+AI时代的极高门槛，面临获客高门槛、高成本的困境。</a:t>
            </a:r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 descr="透明(100)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091690" y="6347460"/>
            <a:ext cx="8009255" cy="409575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vert="horz" wrap="square" rtlCol="0">
            <a:noAutofit/>
          </a:bodyPr>
          <a:p>
            <a:r>
              <a:rPr lang="zh-CN" altLang="en-US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sym typeface="+mn-ea"/>
              </a:rPr>
              <a:t>智硅</a:t>
            </a:r>
            <a:r>
              <a:rPr lang="en-US" altLang="zh-CN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sym typeface="+mn-ea"/>
              </a:rPr>
              <a:t>AI</a:t>
            </a:r>
            <a:r>
              <a:rPr lang="zh-CN" altLang="en-US">
                <a:solidFill>
                  <a:schemeClr val="accent1"/>
                </a:solidFill>
                <a:sym typeface="+mn-ea"/>
              </a:rPr>
              <a:t>以极低的门槛提供智能化、无人化、全自动的</a:t>
            </a:r>
            <a:r>
              <a:rPr lang="zh-CN" altLang="en-US" b="1">
                <a:solidFill>
                  <a:schemeClr val="accent1"/>
                </a:solidFill>
                <a:sym typeface="+mn-ea"/>
              </a:rPr>
              <a:t>「</a:t>
            </a:r>
            <a:r>
              <a:rPr lang="en-US" altLang="zh-CN" b="1">
                <a:solidFill>
                  <a:schemeClr val="accent1"/>
                </a:solidFill>
                <a:sym typeface="+mn-ea"/>
              </a:rPr>
              <a:t>AI</a:t>
            </a:r>
            <a:r>
              <a:rPr lang="zh-CN" altLang="en-US" b="1">
                <a:solidFill>
                  <a:schemeClr val="accent1"/>
                </a:solidFill>
                <a:sym typeface="+mn-ea"/>
              </a:rPr>
              <a:t>线上获客」</a:t>
            </a:r>
            <a:r>
              <a:rPr lang="zh-CN" altLang="en-US">
                <a:solidFill>
                  <a:schemeClr val="accent1"/>
                </a:solidFill>
                <a:sym typeface="+mn-ea"/>
              </a:rPr>
              <a:t>解决方案！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7080885" cy="56642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、自主研发核心算法矩阵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四、技术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优势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808" name="文本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66725" y="3229610"/>
            <a:ext cx="3942715" cy="3540760"/>
          </a:xfrm>
          <a:prstGeom prst="rect">
            <a:avLst/>
          </a:prstGeom>
          <a:noFill/>
        </p:spPr>
        <p:txBody>
          <a:bodyPr vert="horz" wrap="square" lIns="0" tIns="0" rIns="0" bIns="0" rtlCol="0" anchor="t"/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1800">
                <a:solidFill>
                  <a:schemeClr val="tx1"/>
                </a:solidFill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自主研发</a:t>
            </a:r>
            <a:r>
              <a:rPr lang="zh-CN" altLang="en-US" sz="1800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数智员工系统、企业智脑知识库系统、智能工作助理系统、开源社媒矩阵发布系统、内容生成算法、AI移动端合规算法系统、AI混剪算法、发布算法、AI</a:t>
            </a:r>
            <a:r>
              <a:rPr lang="zh-CN" altLang="en-US" sz="1800">
                <a:solidFill>
                  <a:schemeClr val="tx1"/>
                </a:solidFill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客服</a:t>
            </a:r>
            <a:r>
              <a:rPr lang="zh-CN" altLang="en-US" sz="1800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、发布策略等核心系统（知识产权</a:t>
            </a:r>
            <a:r>
              <a:rPr lang="zh-CN" altLang="en-US" sz="1800" b="1">
                <a:solidFill>
                  <a:schemeClr val="accent1"/>
                </a:solidFill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持续申请、持续下证中</a:t>
            </a:r>
            <a:r>
              <a:rPr lang="zh-CN" altLang="en-US" sz="1800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），支持24H自动化工作、内容创作、多平台发布与精准获客、</a:t>
            </a:r>
            <a:r>
              <a:rPr lang="zh-CN" altLang="en-US" sz="1800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跨领域技能组合应用，</a:t>
            </a:r>
            <a:r>
              <a:rPr lang="zh-CN" altLang="en-US" sz="1800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算法体系在</a:t>
            </a:r>
            <a:r>
              <a:rPr lang="zh-CN" altLang="en-US" sz="1800">
                <a:solidFill>
                  <a:schemeClr val="tx1"/>
                </a:solidFill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规划申请</a:t>
            </a:r>
            <a:r>
              <a:rPr lang="zh-CN" altLang="en-US" sz="1800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国家级行业协会认证，整体将具备较强的技术壁垒。</a:t>
            </a:r>
            <a:endParaRPr lang="zh-CN" altLang="en-US" sz="1800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</p:txBody>
      </p:sp>
      <p:pic>
        <p:nvPicPr>
          <p:cNvPr id="3" name="内容占位符 2" descr="01594032-3488-11f1-91b3-0a25f6f132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26" r="26"/>
          <a:stretch>
            <a:fillRect/>
          </a:stretch>
        </p:blipFill>
        <p:spPr>
          <a:xfrm>
            <a:off x="4316730" y="785495"/>
            <a:ext cx="3942715" cy="2444115"/>
          </a:xfrm>
          <a:custGeom>
            <a:av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133600 h 2336800"/>
              <a:gd name="connisteX5" fmla="*/ 3251200 w 3454400"/>
              <a:gd name="connsiteY5" fmla="*/ 2336800 h 2336800"/>
              <a:gd name="connisteX6" fmla="*/ 203200 w 3454400"/>
              <a:gd name="connsiteY6" fmla="*/ 2336800 h 2336800"/>
              <a:gd name="connisteX7" fmla="*/ 0 w 3454400"/>
              <a:gd name="connsiteY7" fmla="*/ 2133600 h 2336800"/>
              <a:gd name="connisteX8" fmla="*/ 0 w 3454400"/>
              <a:gd name="connsiteY8" fmla="*/ 203200 h 2336800"/>
            </a:avLst>
            <a:gdLst>
              <a:gd name="connisteX0-1" fmla="*/ 0 w 3454400"/>
              <a:gd name="connsiteY0-2" fmla="*/ 203200 h 2336800"/>
              <a:gd name="connisteX1-3" fmla="*/ 203200 w 3454400"/>
              <a:gd name="connsiteY1-4" fmla="*/ 0 h 2336800"/>
              <a:gd name="connisteX2-5" fmla="*/ 3251200 w 3454400"/>
              <a:gd name="connsiteY2-6" fmla="*/ 0 h 2336800"/>
              <a:gd name="connisteX3-7" fmla="*/ 3454400 w 3454400"/>
              <a:gd name="connsiteY3-8" fmla="*/ 203200 h 2336800"/>
              <a:gd name="connisteX4-9" fmla="*/ 3454400 w 3454400"/>
              <a:gd name="connsiteY4-10" fmla="*/ 2133600 h 2336800"/>
              <a:gd name="connisteX5-11" fmla="*/ 3251200 w 3454400"/>
              <a:gd name="connsiteY5-12" fmla="*/ 2336800 h 2336800"/>
              <a:gd name="connisteX6-13" fmla="*/ 203200 w 3454400"/>
              <a:gd name="connsiteY6-14" fmla="*/ 2336800 h 2336800"/>
              <a:gd name="connisteX7-15" fmla="*/ 0 w 3454400"/>
              <a:gd name="connsiteY7-16" fmla="*/ 2133600 h 2336800"/>
              <a:gd name="connisteX8-17" fmla="*/ 0 w 3454400"/>
              <a:gd name="connsiteY8-1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0-1" y="connsiteY0-2"/>
              </a:cxn>
              <a:cxn ang="0">
                <a:pos x="connisteX1-3" y="connsiteY1-4"/>
              </a:cxn>
              <a:cxn ang="0">
                <a:pos x="connisteX2-5" y="connsiteY2-6"/>
              </a:cxn>
              <a:cxn ang="0">
                <a:pos x="connisteX3-7" y="connsiteY3-8"/>
              </a:cxn>
              <a:cxn ang="0">
                <a:pos x="connisteX4-9" y="connsiteY4-10"/>
              </a:cxn>
              <a:cxn ang="0">
                <a:pos x="connisteX5-11" y="connsiteY5-12"/>
              </a:cxn>
              <a:cxn ang="0">
                <a:pos x="connisteX6-13" y="connsiteY6-14"/>
              </a:cxn>
              <a:cxn ang="0">
                <a:pos x="connisteX7-15" y="connsiteY7-16"/>
              </a:cxn>
              <a:cxn ang="0">
                <a:pos x="connisteX8-17" y="connsiteY8-18"/>
              </a:cxn>
            </a:cxnLst>
            <a:rect l="0" t="0" r="r" b="b"/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</p:pic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44415" y="3229610"/>
            <a:ext cx="3651250" cy="353504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1.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智硅数智员工系统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2.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智硅陪练系统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3.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智硅矩阵智能拓客系统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4.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智硅聚合客服系统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5.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智硅法务助手系统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6.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数据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分析师系统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7.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智硅会议纪要系统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8.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智硅电销自动获客系统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9.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智硅视频剪辑系统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10.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智硅数字人克隆系统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11.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智硅企业智脑知识库系统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12.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智硅面试系统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13.</a:t>
            </a: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</a:rPr>
              <a:t>智硅海报图片生成系统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495665" y="3228975"/>
            <a:ext cx="3696335" cy="35350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14.智硅员工助理生成系统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15.智硅工作流系统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16.智硅AI手机智能获客系统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17.智硅数字员工小程序系统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18.智硅开源社媒矩阵发布系统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19.智硅AI手机系统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20.智硅智能工作助理系统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21.智硅数字助手小程序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22.智硅任务管家软件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23.智硅文档智汇系统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24.智硅沟通助手平台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25.智硅内容生成软件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</a:endParaRPr>
          </a:p>
          <a:p>
            <a:pPr marL="0" algn="just" defTabSz="266700">
              <a:buClrTx/>
              <a:buSzTx/>
              <a:buNone/>
            </a:pPr>
            <a:r>
              <a:rPr lang="zh-CN" altLang="en-US">
                <a:latin typeface="方正公文仿宋" panose="02000500000000000000" charset="-122"/>
                <a:ea typeface="方正公文仿宋" panose="02000500000000000000" charset="-122"/>
                <a:cs typeface="方正公文仿宋" panose="02000500000000000000" charset="-122"/>
                <a:sym typeface="+mn-ea"/>
              </a:rPr>
              <a:t>26.智硅流程引擎系统</a:t>
            </a:r>
            <a:endParaRPr lang="zh-CN" altLang="en-US">
              <a:latin typeface="方正公文仿宋" panose="02000500000000000000" charset="-122"/>
              <a:ea typeface="方正公文仿宋" panose="02000500000000000000" charset="-122"/>
              <a:cs typeface="方正公文仿宋" panose="020005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7080885" cy="56642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、持续申请软著、专利、版权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技术优势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850" y="1401445"/>
            <a:ext cx="9766300" cy="5202555"/>
          </a:xfrm>
          <a:prstGeom prst="rect">
            <a:avLst/>
          </a:prstGeom>
        </p:spPr>
      </p:pic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62" name=""/>
        <p:cNvGrpSpPr/>
        <p:nvPr/>
      </p:nvGrpSpPr>
      <p:grpSpPr/>
      <p:sp>
        <p:nvSpPr>
          <p:cNvPr id="1048611" name="副标题 1"/>
          <p:cNvSpPr>
            <a:spLocks noGrp="1"/>
          </p:cNvSpPr>
          <p:nvPr>
            <p:ph type="subTitle" idx="16386"/>
            <p:custDataLst>
              <p:tags r:id="rId1"/>
            </p:custDataLst>
          </p:nvPr>
        </p:nvSpPr>
        <p:spPr>
          <a:xfrm>
            <a:off x="1311381" y="2630170"/>
            <a:ext cx="2363258" cy="457200"/>
          </a:xfrm>
        </p:spPr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048612" name="标题 2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1310852" y="3138170"/>
            <a:ext cx="2364317" cy="762000"/>
          </a:xfrm>
        </p:spPr>
        <p:txBody>
          <a:bodyPr>
            <a:normAutofit fontScale="90000"/>
          </a:bodyPr>
          <a:p>
            <a:pPr algn="ctr">
              <a:lnSpc>
                <a:spcPct val="104000"/>
              </a:lnSpc>
            </a:pPr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048613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>
          <a:xfrm>
            <a:off x="3610610" y="871220"/>
            <a:ext cx="596900" cy="508000"/>
          </a:xfrm>
        </p:spPr>
        <p:txBody>
          <a:bodyPr/>
          <a:p>
            <a:pPr algn="ctr">
              <a:lnSpc>
                <a:spcPct val="109000"/>
              </a:lnSpc>
            </a:pPr>
            <a:r>
              <a:rPr lang="zh-CN" altLang="en-US"/>
              <a:t>一</a:t>
            </a:r>
            <a:endParaRPr lang="zh-CN" altLang="en-US"/>
          </a:p>
        </p:txBody>
      </p:sp>
      <p:sp>
        <p:nvSpPr>
          <p:cNvPr id="1048614" name="装饰  3"/>
          <p:cNvSpPr>
            <a:spLocks noGrp="1"/>
          </p:cNvSpPr>
          <p:nvPr>
            <p:ph type="body" idx="16397"/>
            <p:custDataLst>
              <p:tags r:id="rId4"/>
            </p:custDataLst>
          </p:nvPr>
        </p:nvSpPr>
        <p:spPr>
          <a:xfrm>
            <a:off x="4391660" y="795020"/>
            <a:ext cx="25400" cy="762000"/>
          </a:xfrm>
          <a:solidFill>
            <a:schemeClr val="accent4"/>
          </a:solid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615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>
          <a:xfrm>
            <a:off x="4620260" y="617220"/>
            <a:ext cx="2324100" cy="1092200"/>
          </a:xfrm>
        </p:spPr>
        <p:txBody>
          <a:bodyPr>
            <a:normAutofit lnSpcReduction="10000"/>
          </a:bodyPr>
          <a:p>
            <a:pPr algn="l">
              <a:lnSpc>
                <a:spcPct val="118000"/>
              </a:lnSpc>
            </a:pPr>
            <a:r>
              <a:rPr lang="zh-CN" altLang="en-US" sz="3200">
                <a:sym typeface="+mn-ea"/>
              </a:rPr>
              <a:t>公司概况</a:t>
            </a:r>
            <a:endParaRPr lang="zh-CN" altLang="en-US" sz="3200"/>
          </a:p>
        </p:txBody>
      </p:sp>
      <p:sp>
        <p:nvSpPr>
          <p:cNvPr id="1048618" name="文本占位符 8"/>
          <p:cNvSpPr>
            <a:spLocks noGrp="1"/>
          </p:cNvSpPr>
          <p:nvPr>
            <p:ph type="body" idx="16389"/>
            <p:custDataLst>
              <p:tags r:id="rId6"/>
            </p:custDataLst>
          </p:nvPr>
        </p:nvSpPr>
        <p:spPr>
          <a:xfrm>
            <a:off x="4634865" y="2264410"/>
            <a:ext cx="2324100" cy="1073785"/>
          </a:xfrm>
        </p:spPr>
        <p:txBody>
          <a:bodyPr>
            <a:normAutofit lnSpcReduction="10000"/>
          </a:bodyPr>
          <a:p>
            <a:pPr algn="l">
              <a:lnSpc>
                <a:spcPct val="118000"/>
              </a:lnSpc>
            </a:pPr>
            <a:r>
              <a:rPr lang="zh-CN" altLang="en-US" sz="3200">
                <a:sym typeface="+mn-ea"/>
              </a:rPr>
              <a:t>痛点现状</a:t>
            </a:r>
            <a:endParaRPr lang="zh-CN" altLang="en-US" sz="3200"/>
          </a:p>
        </p:txBody>
      </p:sp>
      <p:sp>
        <p:nvSpPr>
          <p:cNvPr id="1048619" name="文本占位符 9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>
          <a:xfrm>
            <a:off x="3610610" y="2547620"/>
            <a:ext cx="596900" cy="508000"/>
          </a:xfrm>
        </p:spPr>
        <p:txBody>
          <a:bodyPr/>
          <a:p>
            <a:pPr algn="ctr">
              <a:lnSpc>
                <a:spcPct val="109000"/>
              </a:lnSpc>
            </a:pPr>
            <a:r>
              <a:rPr lang="zh-CN" altLang="en-US"/>
              <a:t>二</a:t>
            </a:r>
            <a:endParaRPr lang="zh-CN" altLang="en-US"/>
          </a:p>
        </p:txBody>
      </p:sp>
      <p:sp>
        <p:nvSpPr>
          <p:cNvPr id="1048620" name="装饰  9"/>
          <p:cNvSpPr>
            <a:spLocks noGrp="1"/>
          </p:cNvSpPr>
          <p:nvPr>
            <p:ph type="body" idx="16399"/>
            <p:custDataLst>
              <p:tags r:id="rId8"/>
            </p:custDataLst>
          </p:nvPr>
        </p:nvSpPr>
        <p:spPr>
          <a:xfrm>
            <a:off x="4391660" y="2471420"/>
            <a:ext cx="25400" cy="762000"/>
          </a:xfrm>
          <a:solidFill>
            <a:schemeClr val="accent4"/>
          </a:solid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625" name="文本占位符 15"/>
          <p:cNvSpPr>
            <a:spLocks noGrp="1"/>
          </p:cNvSpPr>
          <p:nvPr>
            <p:ph type="body" idx="16396"/>
            <p:custDataLst>
              <p:tags r:id="rId9"/>
            </p:custDataLst>
          </p:nvPr>
        </p:nvSpPr>
        <p:spPr>
          <a:xfrm>
            <a:off x="3610610" y="4224020"/>
            <a:ext cx="596900" cy="508000"/>
          </a:xfrm>
        </p:spPr>
        <p:txBody>
          <a:bodyPr/>
          <a:p>
            <a:pPr algn="ctr">
              <a:lnSpc>
                <a:spcPct val="109000"/>
              </a:lnSpc>
            </a:pPr>
            <a:r>
              <a:rPr lang="zh-CN" altLang="en-US"/>
              <a:t>三</a:t>
            </a:r>
            <a:endParaRPr lang="zh-CN" altLang="en-US"/>
          </a:p>
        </p:txBody>
      </p:sp>
      <p:sp>
        <p:nvSpPr>
          <p:cNvPr id="1048626" name="装饰  5"/>
          <p:cNvSpPr>
            <a:spLocks noGrp="1"/>
          </p:cNvSpPr>
          <p:nvPr>
            <p:ph type="body" idx="16401"/>
            <p:custDataLst>
              <p:tags r:id="rId10"/>
            </p:custDataLst>
          </p:nvPr>
        </p:nvSpPr>
        <p:spPr>
          <a:xfrm>
            <a:off x="4391660" y="4147820"/>
            <a:ext cx="25400" cy="762000"/>
          </a:xfrm>
          <a:solidFill>
            <a:schemeClr val="accent4"/>
          </a:solid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627" name="文本占位符 17"/>
          <p:cNvSpPr>
            <a:spLocks noGrp="1"/>
          </p:cNvSpPr>
          <p:nvPr>
            <p:ph type="body" idx="16395"/>
            <p:custDataLst>
              <p:tags r:id="rId11"/>
            </p:custDataLst>
          </p:nvPr>
        </p:nvSpPr>
        <p:spPr>
          <a:xfrm>
            <a:off x="4620260" y="3996055"/>
            <a:ext cx="2324100" cy="914400"/>
          </a:xfrm>
        </p:spPr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 sz="3200"/>
              <a:t>市场</a:t>
            </a:r>
            <a:r>
              <a:rPr lang="zh-CN" altLang="en-US" sz="3200"/>
              <a:t>定位</a:t>
            </a:r>
            <a:endParaRPr lang="zh-CN" altLang="en-US" sz="3200"/>
          </a:p>
        </p:txBody>
      </p:sp>
      <p:pic>
        <p:nvPicPr>
          <p:cNvPr id="5" name="图片 4" descr="透明(100)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6" name="文本占位符 6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3583305" y="5835015"/>
            <a:ext cx="596900" cy="508000"/>
          </a:xfrm>
          <a:prstGeom prst="rect">
            <a:avLst/>
          </a:prstGeom>
          <a:noFill/>
        </p:spPr>
        <p:txBody>
          <a:bodyPr vert="horz" wrap="non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4000" b="0" kern="1200" spc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9000"/>
              </a:lnSpc>
            </a:pPr>
            <a:r>
              <a:rPr lang="zh-CN" altLang="en-US"/>
              <a:t>四</a:t>
            </a:r>
            <a:endParaRPr lang="zh-CN" altLang="en-US"/>
          </a:p>
        </p:txBody>
      </p:sp>
      <p:sp>
        <p:nvSpPr>
          <p:cNvPr id="2" name="装饰  6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4364355" y="5758815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文本占位符 11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4573905" y="5520055"/>
            <a:ext cx="2183130" cy="106680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8000"/>
              </a:lnSpc>
            </a:pPr>
            <a:r>
              <a:rPr lang="zh-CN" altLang="en-US" sz="3200"/>
              <a:t>技术优势</a:t>
            </a:r>
            <a:endParaRPr lang="zh-CN" altLang="en-US" sz="3200"/>
          </a:p>
        </p:txBody>
      </p:sp>
      <p:sp>
        <p:nvSpPr>
          <p:cNvPr id="10" name="文本占位符 3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7097395" y="814705"/>
            <a:ext cx="596900" cy="508000"/>
          </a:xfrm>
          <a:prstGeom prst="rect">
            <a:avLst/>
          </a:prstGeom>
          <a:noFill/>
        </p:spPr>
        <p:txBody>
          <a:bodyPr vert="horz" wrap="non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4000" b="0" kern="1200" spc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9000"/>
              </a:lnSpc>
            </a:pPr>
            <a:r>
              <a:rPr lang="zh-CN" altLang="en-US"/>
              <a:t>五</a:t>
            </a:r>
            <a:endParaRPr lang="zh-CN" altLang="en-US"/>
          </a:p>
        </p:txBody>
      </p:sp>
      <p:sp>
        <p:nvSpPr>
          <p:cNvPr id="11" name="装饰  3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7878445" y="738505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5"/>
          <p:cNvSpPr>
            <a:spLocks noGrp="1"/>
          </p:cNvSpPr>
          <p:nvPr>
            <p:custDataLst>
              <p:tags r:id="rId18"/>
            </p:custDataLst>
          </p:nvPr>
        </p:nvSpPr>
        <p:spPr>
          <a:xfrm>
            <a:off x="8107045" y="560705"/>
            <a:ext cx="2324100" cy="109220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8000"/>
              </a:lnSpc>
            </a:pPr>
            <a:r>
              <a:rPr lang="zh-CN" altLang="en-US" sz="3200"/>
              <a:t>重点功能</a:t>
            </a:r>
            <a:endParaRPr lang="zh-CN" altLang="en-US" sz="3200"/>
          </a:p>
        </p:txBody>
      </p:sp>
      <p:sp>
        <p:nvSpPr>
          <p:cNvPr id="13" name="文本占位符 8"/>
          <p:cNvSpPr>
            <a:spLocks noGrp="1"/>
          </p:cNvSpPr>
          <p:nvPr>
            <p:custDataLst>
              <p:tags r:id="rId19"/>
            </p:custDataLst>
          </p:nvPr>
        </p:nvSpPr>
        <p:spPr>
          <a:xfrm>
            <a:off x="8121650" y="2207895"/>
            <a:ext cx="2324100" cy="107378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8000"/>
              </a:lnSpc>
            </a:pPr>
            <a:r>
              <a:rPr lang="zh-CN" altLang="en-US" sz="3200"/>
              <a:t>算一笔账</a:t>
            </a:r>
            <a:endParaRPr lang="zh-CN" altLang="en-US" sz="3200"/>
          </a:p>
        </p:txBody>
      </p:sp>
      <p:sp>
        <p:nvSpPr>
          <p:cNvPr id="14" name="文本占位符 9"/>
          <p:cNvSpPr>
            <a:spLocks noGrp="1"/>
          </p:cNvSpPr>
          <p:nvPr>
            <p:custDataLst>
              <p:tags r:id="rId20"/>
            </p:custDataLst>
          </p:nvPr>
        </p:nvSpPr>
        <p:spPr>
          <a:xfrm>
            <a:off x="7097395" y="2491105"/>
            <a:ext cx="596900" cy="508000"/>
          </a:xfrm>
          <a:prstGeom prst="rect">
            <a:avLst/>
          </a:prstGeom>
          <a:noFill/>
        </p:spPr>
        <p:txBody>
          <a:bodyPr vert="horz" wrap="non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4000" b="0" kern="1200" spc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9000"/>
              </a:lnSpc>
            </a:pPr>
            <a:r>
              <a:rPr lang="zh-CN" altLang="en-US"/>
              <a:t>六</a:t>
            </a:r>
            <a:endParaRPr lang="zh-CN" altLang="en-US"/>
          </a:p>
        </p:txBody>
      </p:sp>
      <p:sp>
        <p:nvSpPr>
          <p:cNvPr id="15" name="装饰  9"/>
          <p:cNvSpPr>
            <a:spLocks noGrp="1"/>
          </p:cNvSpPr>
          <p:nvPr>
            <p:custDataLst>
              <p:tags r:id="rId21"/>
            </p:custDataLst>
          </p:nvPr>
        </p:nvSpPr>
        <p:spPr>
          <a:xfrm>
            <a:off x="7878445" y="2414905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6"/>
          <p:cNvSpPr>
            <a:spLocks noGrp="1"/>
          </p:cNvSpPr>
          <p:nvPr>
            <p:custDataLst>
              <p:tags r:id="rId22"/>
            </p:custDataLst>
          </p:nvPr>
        </p:nvSpPr>
        <p:spPr>
          <a:xfrm>
            <a:off x="7070090" y="4259580"/>
            <a:ext cx="596900" cy="508000"/>
          </a:xfrm>
          <a:prstGeom prst="rect">
            <a:avLst/>
          </a:prstGeom>
          <a:noFill/>
        </p:spPr>
        <p:txBody>
          <a:bodyPr vert="horz" wrap="non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4000" b="0" kern="1200" spc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9000"/>
              </a:lnSpc>
            </a:pPr>
            <a:r>
              <a:rPr lang="zh-CN" altLang="en-US"/>
              <a:t>七</a:t>
            </a:r>
            <a:endParaRPr lang="zh-CN" altLang="en-US"/>
          </a:p>
        </p:txBody>
      </p:sp>
      <p:sp>
        <p:nvSpPr>
          <p:cNvPr id="20" name="装饰  6"/>
          <p:cNvSpPr>
            <a:spLocks noGrp="1"/>
          </p:cNvSpPr>
          <p:nvPr>
            <p:custDataLst>
              <p:tags r:id="rId23"/>
            </p:custDataLst>
          </p:nvPr>
        </p:nvSpPr>
        <p:spPr>
          <a:xfrm>
            <a:off x="7851140" y="418338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11"/>
          <p:cNvSpPr>
            <a:spLocks noGrp="1"/>
          </p:cNvSpPr>
          <p:nvPr>
            <p:custDataLst>
              <p:tags r:id="rId24"/>
            </p:custDataLst>
          </p:nvPr>
        </p:nvSpPr>
        <p:spPr>
          <a:xfrm>
            <a:off x="8060690" y="3944620"/>
            <a:ext cx="2183130" cy="106680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8000"/>
              </a:lnSpc>
            </a:pPr>
            <a:r>
              <a:rPr lang="zh-CN" altLang="en-US" sz="3200">
                <a:sym typeface="+mn-ea"/>
              </a:rPr>
              <a:t>应用场景</a:t>
            </a:r>
            <a:endParaRPr lang="zh-CN" altLang="en-US" sz="3200"/>
          </a:p>
        </p:txBody>
      </p:sp>
    </p:spTree>
    <p:custDataLst>
      <p:tags r:id="rId25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673735"/>
            <a:ext cx="339344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、稳固的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铁三角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2692400" cy="5956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技术优势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descr="透明(10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8550"/>
            <a:ext cx="12192000" cy="575881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03365" y="2159635"/>
            <a:ext cx="1659890" cy="3429000"/>
          </a:xfrm>
          <a:prstGeom prst="rect">
            <a:avLst/>
          </a:prstGeom>
        </p:spPr>
        <p:txBody>
          <a:bodyPr vert="eaVert">
            <a:spAutoFit/>
            <a:extLst>
              <a:ext uri="{4A0BC546-FE56-4ADE-93B0-CB8AF2F6F144}">
                <wpsdc:textFrameExt xmlns:wpsdc="http://www.wps.cn/officeDocument/2022/drawingmlCustomData" type="sub-title"/>
              </a:ext>
            </a:extLst>
          </a:bodyPr>
          <a:p>
            <a:pPr algn="l"/>
            <a:r>
              <a:rPr lang="zh-CN" altLang="en-US" sz="3200" spc="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数据：云端隔绝</a:t>
            </a:r>
            <a:r>
              <a:rPr lang="zh-CN" altLang="en-US" sz="3200" spc="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硬件：物理隔离</a:t>
            </a:r>
            <a:endParaRPr lang="zh-CN" altLang="en-US" sz="3200" spc="20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zh-CN" altLang="en-US" sz="3200" spc="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技术：</a:t>
            </a:r>
            <a:r>
              <a:rPr lang="zh-CN" altLang="en-US" sz="3200" spc="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顶尖算法</a:t>
            </a:r>
            <a:endParaRPr lang="zh-CN" altLang="en-US" sz="3200" spc="20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01515" y="6355715"/>
            <a:ext cx="3188970" cy="44386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r>
              <a:rPr lang="zh-CN" altLang="en-US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让老板睡得着觉的</a:t>
            </a:r>
            <a:r>
              <a:rPr lang="en-US" altLang="zh-CN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AI</a:t>
            </a:r>
            <a:r>
              <a:rPr lang="zh-CN" altLang="en-US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才是好</a:t>
            </a:r>
            <a:r>
              <a:rPr lang="en-US" altLang="zh-CN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AI</a:t>
            </a:r>
            <a:endParaRPr lang="en-US" altLang="zh-CN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634855" y="3838575"/>
            <a:ext cx="1132205" cy="4648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r>
              <a:rPr lang="zh-CN" altLang="en-US" sz="2200">
                <a:solidFill>
                  <a:schemeClr val="bg1"/>
                </a:solidFill>
                <a:latin typeface="文道潮黑体" panose="02010600040101010101" charset="-122"/>
                <a:ea typeface="文道潮黑体" panose="02010600040101010101" charset="-122"/>
                <a:sym typeface="+mn-ea"/>
              </a:rPr>
              <a:t>工作端</a:t>
            </a:r>
            <a:endParaRPr lang="zh-CN" altLang="en-US" sz="2200">
              <a:solidFill>
                <a:schemeClr val="bg1"/>
              </a:solidFill>
              <a:latin typeface="文道潮黑体" panose="02010600040101010101" charset="-122"/>
              <a:ea typeface="文道潮黑体" panose="0201060004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859" name="任意多边形 10"/>
          <p:cNvSpPr/>
          <p:nvPr>
            <p:custDataLst>
              <p:tags r:id="rId1"/>
            </p:custDataLst>
          </p:nvPr>
        </p:nvSpPr>
        <p:spPr>
          <a:xfrm>
            <a:off x="609600" y="1687195"/>
            <a:ext cx="5257800" cy="2009593"/>
          </a:xfrm>
          <a:custGeom>
            <a:avLst/>
            <a:gdLst>
              <a:gd name="sw" fmla="*/ 1 w 8280"/>
              <a:gd name="sh" fmla="*/ 1 h 3164"/>
              <a:gd name="mins" fmla="min sw sh"/>
              <a:gd name="dsw" fmla="+- 0 sw mins"/>
              <a:gd name="dsh" fmla="+- 0 sh mins"/>
              <a:gd name="p0x0" fmla="*/ 240 w 8280"/>
              <a:gd name="p0y0" fmla="*/ 0 h 3164"/>
              <a:gd name="p0x1" fmla="*/ 8040 w 8280"/>
              <a:gd name="p0y1" fmla="*/ 0 h 3164"/>
              <a:gd name="p0x2" fmla="*/ 8172 w 8280"/>
              <a:gd name="p0y2" fmla="*/ 0 h 3164"/>
              <a:gd name="p0x3" fmla="*/ 8280 w 8280"/>
              <a:gd name="p0y3" fmla="*/ 107 h 3164"/>
              <a:gd name="p0x4" fmla="*/ 8280 w 8280"/>
              <a:gd name="p0y4" fmla="*/ 240 h 3164"/>
              <a:gd name="p0x5" fmla="*/ 8280 w 8280"/>
              <a:gd name="p0y5" fmla="*/ 2924 h 3164"/>
              <a:gd name="p0x6" fmla="*/ 8280 w 8280"/>
              <a:gd name="p0y6" fmla="*/ 3057 h 3164"/>
              <a:gd name="p0x7" fmla="*/ 8172 w 8280"/>
              <a:gd name="p0y7" fmla="*/ 3164 h 3164"/>
              <a:gd name="p0x8" fmla="*/ 8040 w 8280"/>
              <a:gd name="p0y8" fmla="*/ 3164 h 3164"/>
              <a:gd name="p0x9" fmla="*/ 240 w 8280"/>
              <a:gd name="p0y9" fmla="*/ 3164 h 3164"/>
              <a:gd name="p0x10" fmla="*/ 107 w 8280"/>
              <a:gd name="p0y10" fmla="*/ 3164 h 3164"/>
              <a:gd name="p0x11" fmla="*/ 0 w 8280"/>
              <a:gd name="p0y11" fmla="*/ 3057 h 3164"/>
              <a:gd name="p0x12" fmla="*/ 0 w 8280"/>
              <a:gd name="p0y12" fmla="*/ 2924 h 3164"/>
              <a:gd name="p0x13" fmla="*/ 0 w 8280"/>
              <a:gd name="p0y13" fmla="*/ 240 h 3164"/>
              <a:gd name="p0x14" fmla="*/ 0 w 8280"/>
              <a:gd name="p0y14" fmla="*/ 107 h 3164"/>
              <a:gd name="p0x15" fmla="*/ 107 w 8280"/>
              <a:gd name="p0y15" fmla="*/ 0 h 3164"/>
              <a:gd name="p0x16" fmla="*/ 240 w 8280"/>
              <a:gd name="p0y16" fmla="*/ 0 h 316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2EEFE"/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60" name="文本框 11"/>
          <p:cNvSpPr txBox="1"/>
          <p:nvPr>
            <p:custDataLst>
              <p:tags r:id="rId2"/>
            </p:custDataLst>
          </p:nvPr>
        </p:nvSpPr>
        <p:spPr>
          <a:xfrm>
            <a:off x="838200" y="1782036"/>
            <a:ext cx="48006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lang="zh-CN" sz="20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遵守平台规则、服务</a:t>
            </a:r>
            <a:r>
              <a:rPr lang="zh-CN" sz="20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平台规则</a:t>
            </a:r>
            <a:endParaRPr lang="zh-CN" sz="20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861" name="文本框 12" descr="7b0a202020202262756c6c6574223a20227b5c2263617465676f727949645c223a5c225c222c5c2274656d706c61746549645c223a32303233313731387d220a7d0a"/>
          <p:cNvSpPr txBox="1"/>
          <p:nvPr>
            <p:custDataLst>
              <p:tags r:id="rId3"/>
            </p:custDataLst>
          </p:nvPr>
        </p:nvSpPr>
        <p:spPr>
          <a:xfrm>
            <a:off x="838200" y="2180590"/>
            <a:ext cx="4883785" cy="129159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  <a:buBlip>
                <a:blip r:embed="rId4"/>
              </a:buBlip>
            </a:pP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聘请各平台专业运营做顾问，技术上采用非侵入式架构，确保每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一个拟人化操作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合理合法合规</a:t>
            </a:r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  <a:buBlip>
                <a:blip r:embed="rId4"/>
              </a:buBlip>
            </a:pPr>
            <a:r>
              <a:rPr lang="en-US" altLang="zh-CN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</a:t>
            </a:r>
            <a:r>
              <a:rPr lang="en-US" altLang="zh-CN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号</a:t>
            </a:r>
            <a:r>
              <a:rPr lang="en-US" altLang="zh-CN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1IP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，只支持真实的人、真实的</a:t>
            </a:r>
            <a:r>
              <a:rPr lang="en-US" altLang="zh-CN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运行</a:t>
            </a:r>
            <a:endParaRPr lang="en-US" altLang="zh-CN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  <a:buBlip>
                <a:blip r:embed="rId4"/>
              </a:buBlip>
            </a:pP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尊重平台阈值，对每个平台的每个场景我们都持续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进行大量的安全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阈值测试</a:t>
            </a:r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862" name="任意多边形 13"/>
          <p:cNvSpPr/>
          <p:nvPr>
            <p:custDataLst>
              <p:tags r:id="rId5"/>
            </p:custDataLst>
          </p:nvPr>
        </p:nvSpPr>
        <p:spPr>
          <a:xfrm>
            <a:off x="609600" y="3899988"/>
            <a:ext cx="5257800" cy="2009593"/>
          </a:xfrm>
          <a:custGeom>
            <a:avLst/>
            <a:gdLst>
              <a:gd name="sw" fmla="*/ 1 w 8280"/>
              <a:gd name="sh" fmla="*/ 1 h 3164"/>
              <a:gd name="mins" fmla="min sw sh"/>
              <a:gd name="dsw" fmla="+- 0 sw mins"/>
              <a:gd name="dsh" fmla="+- 0 sh mins"/>
              <a:gd name="p0x0" fmla="*/ 240 w 8280"/>
              <a:gd name="p0y0" fmla="*/ 0 h 3164"/>
              <a:gd name="p0x1" fmla="*/ 8040 w 8280"/>
              <a:gd name="p0y1" fmla="*/ 0 h 3164"/>
              <a:gd name="p0x2" fmla="*/ 8172 w 8280"/>
              <a:gd name="p0y2" fmla="*/ 0 h 3164"/>
              <a:gd name="p0x3" fmla="*/ 8280 w 8280"/>
              <a:gd name="p0y3" fmla="*/ 107 h 3164"/>
              <a:gd name="p0x4" fmla="*/ 8280 w 8280"/>
              <a:gd name="p0y4" fmla="*/ 240 h 3164"/>
              <a:gd name="p0x5" fmla="*/ 8280 w 8280"/>
              <a:gd name="p0y5" fmla="*/ 2924 h 3164"/>
              <a:gd name="p0x6" fmla="*/ 8280 w 8280"/>
              <a:gd name="p0y6" fmla="*/ 3057 h 3164"/>
              <a:gd name="p0x7" fmla="*/ 8172 w 8280"/>
              <a:gd name="p0y7" fmla="*/ 3164 h 3164"/>
              <a:gd name="p0x8" fmla="*/ 8040 w 8280"/>
              <a:gd name="p0y8" fmla="*/ 3164 h 3164"/>
              <a:gd name="p0x9" fmla="*/ 240 w 8280"/>
              <a:gd name="p0y9" fmla="*/ 3164 h 3164"/>
              <a:gd name="p0x10" fmla="*/ 107 w 8280"/>
              <a:gd name="p0y10" fmla="*/ 3164 h 3164"/>
              <a:gd name="p0x11" fmla="*/ 0 w 8280"/>
              <a:gd name="p0y11" fmla="*/ 3057 h 3164"/>
              <a:gd name="p0x12" fmla="*/ 0 w 8280"/>
              <a:gd name="p0y12" fmla="*/ 2924 h 3164"/>
              <a:gd name="p0x13" fmla="*/ 0 w 8280"/>
              <a:gd name="p0y13" fmla="*/ 240 h 3164"/>
              <a:gd name="p0x14" fmla="*/ 0 w 8280"/>
              <a:gd name="p0y14" fmla="*/ 107 h 3164"/>
              <a:gd name="p0x15" fmla="*/ 107 w 8280"/>
              <a:gd name="p0y15" fmla="*/ 0 h 3164"/>
              <a:gd name="p0x16" fmla="*/ 240 w 8280"/>
              <a:gd name="p0y16" fmla="*/ 0 h 316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BEAFE"/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63" name="文本框 14"/>
          <p:cNvSpPr txBox="1"/>
          <p:nvPr>
            <p:custDataLst>
              <p:tags r:id="rId6"/>
            </p:custDataLst>
          </p:nvPr>
        </p:nvSpPr>
        <p:spPr>
          <a:xfrm>
            <a:off x="838200" y="3982764"/>
            <a:ext cx="48006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lang="zh-CN" sz="20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物理隔绝、云端</a:t>
            </a:r>
            <a:r>
              <a:rPr lang="zh-CN" sz="20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隔离</a:t>
            </a:r>
            <a:endParaRPr lang="zh-CN" sz="20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64" name="文本框 15" descr="7b0a202020202262756c6c6574223a20227b5c2263617465676f727949645c223a5c225c222c5c2274656d706c61746549645c223a32303233313731387d220a7d0a"/>
          <p:cNvSpPr txBox="1"/>
          <p:nvPr>
            <p:custDataLst>
              <p:tags r:id="rId7"/>
            </p:custDataLst>
          </p:nvPr>
        </p:nvSpPr>
        <p:spPr>
          <a:xfrm>
            <a:off x="838200" y="4388485"/>
            <a:ext cx="4922520" cy="148844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  <a:buBlip>
                <a:blip r:embed="rId4"/>
              </a:buBlip>
            </a:pPr>
            <a:r>
              <a:rPr lang="en-US" altLang="zh-CN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数字员工工作端、控制端、算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法端没有物理连接，没有重合的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物理载体</a:t>
            </a:r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  <a:buBlip>
                <a:blip r:embed="rId4"/>
              </a:buBlip>
            </a:pP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工作端仅能处理用户自行上传的素材，不上传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不接触</a:t>
            </a:r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  <a:buBlip>
                <a:blip r:embed="rId4"/>
              </a:buBlip>
            </a:pP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软件端、大模型端有严格的敏感词过滤</a:t>
            </a:r>
            <a:r>
              <a:rPr lang="zh-CN" altLang="en-US" sz="16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机制</a:t>
            </a:r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23" r="23"/>
          <a:stretch>
            <a:fillRect/>
          </a:stretch>
        </p:blipFill>
        <p:spPr>
          <a:xfrm>
            <a:off x="6200775" y="1687195"/>
            <a:ext cx="5513070" cy="4190365"/>
          </a:xfrm>
          <a:prstGeom prst="rect">
            <a:avLst/>
          </a:prstGeom>
        </p:spPr>
      </p:pic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苍岚行书" panose="02000503000000000000" charset="-122"/>
              <a:ea typeface="苍岚行书" panose="02000503000000000000" charset="-122"/>
              <a:cs typeface="苍岚行书" panose="02000503000000000000" charset="-122"/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ctrTitle" idx="16385"/>
            <p:custDataLst>
              <p:tags r:id="rId11"/>
            </p:custDataLst>
          </p:nvPr>
        </p:nvSpPr>
        <p:spPr>
          <a:xfrm>
            <a:off x="609600" y="673735"/>
            <a:ext cx="750189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遵守平台规则、服务平台规则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3555" y="140970"/>
            <a:ext cx="2951480" cy="5734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技术优势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标题 1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2529840" y="1092200"/>
            <a:ext cx="7132320" cy="41783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1000"/>
              </a:lnSpc>
            </a:pPr>
            <a:r>
              <a:rPr lang="zh-CN" altLang="en-US" sz="2000">
                <a:latin typeface="字魂英雄黑体" panose="00000500000000000000" charset="-122"/>
                <a:ea typeface="字魂英雄黑体" panose="00000500000000000000" charset="-122"/>
                <a:cs typeface="字魂英雄黑体" panose="00000500000000000000" charset="-122"/>
              </a:rPr>
              <a:t>系统安全、数据安全、</a:t>
            </a:r>
            <a:r>
              <a:rPr lang="zh-CN" altLang="en-US" sz="2000">
                <a:latin typeface="字魂英雄黑体" panose="00000500000000000000" charset="-122"/>
                <a:ea typeface="字魂英雄黑体" panose="00000500000000000000" charset="-122"/>
                <a:cs typeface="字魂英雄黑体" panose="00000500000000000000" charset="-122"/>
              </a:rPr>
              <a:t>内容安全、流量安全、</a:t>
            </a:r>
            <a:r>
              <a:rPr lang="en-US" altLang="zh-CN" sz="2000">
                <a:latin typeface="字魂英雄黑体" panose="00000500000000000000" charset="-122"/>
                <a:ea typeface="字魂英雄黑体" panose="00000500000000000000" charset="-122"/>
                <a:cs typeface="字魂英雄黑体" panose="00000500000000000000" charset="-122"/>
              </a:rPr>
              <a:t>IP</a:t>
            </a:r>
            <a:r>
              <a:rPr lang="zh-CN" altLang="en-US" sz="2000">
                <a:latin typeface="字魂英雄黑体" panose="00000500000000000000" charset="-122"/>
                <a:ea typeface="字魂英雄黑体" panose="00000500000000000000" charset="-122"/>
                <a:cs typeface="字魂英雄黑体" panose="00000500000000000000" charset="-122"/>
              </a:rPr>
              <a:t>安全、账号安全</a:t>
            </a:r>
            <a:endParaRPr lang="zh-CN" altLang="en-US" sz="2000">
              <a:latin typeface="字魂英雄黑体" panose="00000500000000000000" charset="-122"/>
              <a:ea typeface="字魂英雄黑体" panose="00000500000000000000" charset="-122"/>
              <a:cs typeface="字魂英雄黑体" panose="000005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58770" y="6183630"/>
            <a:ext cx="64750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</a:rPr>
              <a:t>尊重规则、服务规则、顺应规则、与平台</a:t>
            </a:r>
            <a:r>
              <a:rPr lang="zh-CN" altLang="en-US"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</a:rPr>
              <a:t>共繁荣的</a:t>
            </a:r>
            <a:r>
              <a:rPr lang="en-US" altLang="zh-CN"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</a:rPr>
              <a:t>AI</a:t>
            </a:r>
            <a:r>
              <a:rPr lang="zh-CN" altLang="en-US"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</a:rPr>
              <a:t>才是好</a:t>
            </a:r>
            <a:r>
              <a:rPr lang="en-US" altLang="zh-CN"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</a:rPr>
              <a:t>AI</a:t>
            </a:r>
            <a:endParaRPr lang="en-US" altLang="zh-CN">
              <a:latin typeface="阿里巴巴和七个小矮人" panose="00000500000000000000" charset="-122"/>
              <a:ea typeface="阿里巴巴和七个小矮人" panose="00000500000000000000" charset="-122"/>
              <a:cs typeface="阿里巴巴和七个小矮人" panose="00000500000000000000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7080885" cy="56642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、快速迭代，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保持领先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技术优势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" y="1219200"/>
            <a:ext cx="2571750" cy="56388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215" y="1219200"/>
            <a:ext cx="3345815" cy="563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01865" y="1143000"/>
            <a:ext cx="427926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目前保持每月</a:t>
            </a:r>
            <a:r>
              <a:rPr lang="en-US" altLang="zh-CN"/>
              <a:t>2~3</a:t>
            </a:r>
            <a:r>
              <a:rPr lang="zh-CN" altLang="en-US"/>
              <a:t>次</a:t>
            </a:r>
            <a:r>
              <a:rPr lang="zh-CN" altLang="en-US"/>
              <a:t>的更新上新</a:t>
            </a:r>
            <a:r>
              <a:rPr lang="zh-CN" altLang="en-US"/>
              <a:t>频率</a:t>
            </a:r>
            <a:endParaRPr lang="zh-CN" altLang="en-US"/>
          </a:p>
          <a:p>
            <a:r>
              <a:rPr lang="zh-CN" altLang="en-US">
                <a:sym typeface="+mn-ea"/>
              </a:rPr>
              <a:t>后续计划维持在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个月更新一次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我们秉持</a:t>
            </a:r>
            <a:r>
              <a:rPr lang="en-US" altLang="zh-CN"/>
              <a:t>“</a:t>
            </a:r>
            <a:r>
              <a:rPr lang="zh-CN" altLang="en-US"/>
              <a:t>市场导向，场景闭环</a:t>
            </a:r>
            <a:r>
              <a:rPr lang="en-US" altLang="zh-CN"/>
              <a:t>”</a:t>
            </a:r>
            <a:r>
              <a:rPr lang="zh-CN" altLang="en-US"/>
              <a:t>的原则，以</a:t>
            </a:r>
            <a:r>
              <a:rPr lang="en-US" altLang="zh-CN"/>
              <a:t>“</a:t>
            </a:r>
            <a:r>
              <a:rPr lang="zh-CN" altLang="en-US"/>
              <a:t>需求就是要求</a:t>
            </a:r>
            <a:r>
              <a:rPr lang="en-US" altLang="zh-CN"/>
              <a:t>”</a:t>
            </a:r>
            <a:r>
              <a:rPr lang="zh-CN" altLang="en-US"/>
              <a:t>的态度快速评估每一条建议和意见，经过一年多的高强度内外部测试、客户需求反馈、功能持续上新等，我们内部迭代了数十个版本，目前</a:t>
            </a:r>
            <a:r>
              <a:rPr lang="en-US" altLang="zh-CN"/>
              <a:t>“</a:t>
            </a:r>
            <a:r>
              <a:rPr lang="zh-CN" altLang="en-US"/>
              <a:t>智硅</a:t>
            </a:r>
            <a:r>
              <a:rPr lang="en-US" altLang="zh-CN"/>
              <a:t>AI</a:t>
            </a:r>
            <a:r>
              <a:rPr lang="zh-CN" altLang="en-US"/>
              <a:t>系统</a:t>
            </a:r>
            <a:r>
              <a:rPr lang="en-US" altLang="zh-CN"/>
              <a:t>”</a:t>
            </a:r>
            <a:r>
              <a:rPr lang="zh-CN" altLang="en-US"/>
              <a:t>功能完备、运行平稳、操作流畅，不断获得</a:t>
            </a:r>
            <a:r>
              <a:rPr lang="zh-CN" altLang="en-US"/>
              <a:t>正面反馈和</a:t>
            </a:r>
            <a:r>
              <a:rPr lang="zh-CN" altLang="en-US"/>
              <a:t>持续扩大</a:t>
            </a:r>
            <a:r>
              <a:rPr lang="zh-CN" altLang="en-US"/>
              <a:t>朋友圈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“</a:t>
            </a:r>
            <a:r>
              <a:rPr lang="zh-CN" altLang="en-US"/>
              <a:t>技术</a:t>
            </a:r>
            <a:r>
              <a:rPr lang="en-US" altLang="zh-CN"/>
              <a:t>+</a:t>
            </a:r>
            <a:r>
              <a:rPr lang="zh-CN" altLang="en-US"/>
              <a:t>市场</a:t>
            </a:r>
            <a:r>
              <a:rPr lang="en-US" altLang="zh-CN"/>
              <a:t>”</a:t>
            </a:r>
            <a:r>
              <a:rPr lang="zh-CN" altLang="en-US"/>
              <a:t>双护城河在</a:t>
            </a:r>
            <a:r>
              <a:rPr lang="zh-CN" altLang="en-US"/>
              <a:t>快速建立</a:t>
            </a:r>
            <a:endParaRPr lang="zh-CN" altLang="en-US"/>
          </a:p>
          <a:p>
            <a:r>
              <a:rPr lang="zh-CN" altLang="en-US"/>
              <a:t>一起在</a:t>
            </a:r>
            <a:r>
              <a:rPr lang="en-US" altLang="zh-CN"/>
              <a:t>AI</a:t>
            </a:r>
            <a:r>
              <a:rPr lang="zh-CN" altLang="en-US"/>
              <a:t>时代迈向更有价值的</a:t>
            </a:r>
            <a:r>
              <a:rPr lang="zh-CN" altLang="en-US"/>
              <a:t>目的地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73571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、小程序端操作界面（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微信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小程序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智硅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AI”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descr="透明(10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502285" y="1708785"/>
            <a:ext cx="11205210" cy="5082540"/>
            <a:chOff x="1332" y="2454"/>
            <a:chExt cx="17646" cy="800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2" y="2454"/>
              <a:ext cx="4213" cy="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18" y="2454"/>
              <a:ext cx="4210" cy="800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01" y="2454"/>
              <a:ext cx="4210" cy="800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484" y="2454"/>
              <a:ext cx="4494" cy="8005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1319530" y="1303020"/>
            <a:ext cx="9552305" cy="527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1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个入口的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1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次命令直接输出结果，再也不用体验割裂的多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APP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、多平台编辑、剪辑、上传发布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等频繁切换</a:t>
            </a:r>
            <a:endParaRPr lang="zh-CN" altLang="en-US" sz="1600">
              <a:solidFill>
                <a:schemeClr val="accent4"/>
              </a:solidFill>
              <a:ea typeface="+mn-lt"/>
              <a:cs typeface="+mn-lt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961898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PC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端操作界面（网址：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hlinkClick r:id="rId2" action="ppaction://hlinkfile"/>
              </a:rPr>
              <a:t>https://zgai.cc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descr="透明(100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0" y="1247775"/>
            <a:ext cx="12026265" cy="56102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885"/>
            <a:ext cx="12192000" cy="561911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3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、世界最强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大模型不再遥不可及，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自由选择，一键调用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（手机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/PC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均可，持续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更新）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5047615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智能体军团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15" y="1269365"/>
            <a:ext cx="11850370" cy="55886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1547475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、一键生成专业运营策略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（调取客户所属行业垂类大模型，用强大算法加持让你近乎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0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成本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拥有专业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的运营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员工）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6680" y="1205865"/>
            <a:ext cx="8275320" cy="5621020"/>
            <a:chOff x="605" y="2414"/>
            <a:chExt cx="14894" cy="7027"/>
          </a:xfrm>
        </p:grpSpPr>
        <p:pic>
          <p:nvPicPr>
            <p:cNvPr id="1" name="图片 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" y="2415"/>
              <a:ext cx="3382" cy="702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87" y="2414"/>
              <a:ext cx="3697" cy="702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84" y="2415"/>
              <a:ext cx="3832" cy="702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513" y="2415"/>
              <a:ext cx="3986" cy="7025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6115" y="1205865"/>
            <a:ext cx="2005965" cy="56210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92715" y="1205865"/>
            <a:ext cx="1829435" cy="562102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cxnSp>
        <p:nvCxnSpPr>
          <p:cNvPr id="31" name="直接连接符 30"/>
          <p:cNvCxnSpPr/>
          <p:nvPr/>
        </p:nvCxnSpPr>
        <p:spPr>
          <a:xfrm flipH="1">
            <a:off x="8330565" y="1215390"/>
            <a:ext cx="5080" cy="5572760"/>
          </a:xfrm>
          <a:prstGeom prst="line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9"/>
    </p:custData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7080885" cy="56642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24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小时全天候全流程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全自动工作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845" y="1686560"/>
            <a:ext cx="12136120" cy="4568825"/>
            <a:chOff x="47" y="2656"/>
            <a:chExt cx="19112" cy="7195"/>
          </a:xfrm>
        </p:grpSpPr>
        <p:pic>
          <p:nvPicPr>
            <p:cNvPr id="21" name="图片 20" descr="1清晨启动期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" y="3567"/>
              <a:ext cx="3642" cy="6274"/>
            </a:xfrm>
            <a:prstGeom prst="rect">
              <a:avLst/>
            </a:prstGeom>
          </p:spPr>
        </p:pic>
        <p:pic>
          <p:nvPicPr>
            <p:cNvPr id="22" name="图片 21" descr="2上午增长期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9" y="3567"/>
              <a:ext cx="3631" cy="6283"/>
            </a:xfrm>
            <a:prstGeom prst="rect">
              <a:avLst/>
            </a:prstGeom>
          </p:spPr>
        </p:pic>
        <p:pic>
          <p:nvPicPr>
            <p:cNvPr id="23" name="图片 22" descr="3午间高峰期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20" y="3567"/>
              <a:ext cx="3054" cy="6284"/>
            </a:xfrm>
            <a:prstGeom prst="rect">
              <a:avLst/>
            </a:prstGeom>
          </p:spPr>
        </p:pic>
        <p:pic>
          <p:nvPicPr>
            <p:cNvPr id="24" name="图片 23" descr="4下午自动养号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74" y="3567"/>
              <a:ext cx="3031" cy="6274"/>
            </a:xfrm>
            <a:prstGeom prst="rect">
              <a:avLst/>
            </a:prstGeom>
          </p:spPr>
        </p:pic>
        <p:pic>
          <p:nvPicPr>
            <p:cNvPr id="25" name="图片 24" descr="5晚高峰引爆期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387" y="3567"/>
              <a:ext cx="2714" cy="6283"/>
            </a:xfrm>
            <a:prstGeom prst="rect">
              <a:avLst/>
            </a:prstGeom>
          </p:spPr>
        </p:pic>
        <p:pic>
          <p:nvPicPr>
            <p:cNvPr id="26" name="图片 25" descr="6深夜养号期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101" y="3567"/>
              <a:ext cx="3058" cy="6283"/>
            </a:xfrm>
            <a:prstGeom prst="rect">
              <a:avLst/>
            </a:prstGeom>
          </p:spPr>
        </p:pic>
        <p:sp>
          <p:nvSpPr>
            <p:cNvPr id="27" name="流程图: 准备 26"/>
            <p:cNvSpPr/>
            <p:nvPr/>
          </p:nvSpPr>
          <p:spPr>
            <a:xfrm>
              <a:off x="574" y="2656"/>
              <a:ext cx="2398" cy="694"/>
            </a:xfrm>
            <a:prstGeom prst="flowChartPreparation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1000"/>
                <a:t>6~8</a:t>
              </a:r>
              <a:endParaRPr lang="en-US" altLang="zh-CN" sz="1000"/>
            </a:p>
            <a:p>
              <a:pPr algn="ctr"/>
              <a:r>
                <a:rPr lang="zh-CN" altLang="en-US" sz="1000"/>
                <a:t>清晨启动期</a:t>
              </a:r>
              <a:endParaRPr lang="zh-CN" altLang="en-US" sz="1000"/>
            </a:p>
          </p:txBody>
        </p:sp>
        <p:sp>
          <p:nvSpPr>
            <p:cNvPr id="28" name="流程图: 准备 27"/>
            <p:cNvSpPr/>
            <p:nvPr/>
          </p:nvSpPr>
          <p:spPr>
            <a:xfrm>
              <a:off x="4215" y="2656"/>
              <a:ext cx="2398" cy="694"/>
            </a:xfrm>
            <a:prstGeom prst="flowChartPreparation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1000"/>
                <a:t>8~12</a:t>
              </a:r>
              <a:endParaRPr lang="en-US" altLang="zh-CN" sz="1000"/>
            </a:p>
            <a:p>
              <a:pPr algn="ctr"/>
              <a:r>
                <a:rPr lang="zh-CN" altLang="en-US" sz="1000"/>
                <a:t>上午增长期</a:t>
              </a:r>
              <a:endParaRPr lang="zh-CN" altLang="en-US" sz="1000"/>
            </a:p>
          </p:txBody>
        </p:sp>
        <p:sp>
          <p:nvSpPr>
            <p:cNvPr id="29" name="流程图: 准备 28"/>
            <p:cNvSpPr/>
            <p:nvPr/>
          </p:nvSpPr>
          <p:spPr>
            <a:xfrm>
              <a:off x="7453" y="2656"/>
              <a:ext cx="2398" cy="694"/>
            </a:xfrm>
            <a:prstGeom prst="flowChartPreparation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1000"/>
                <a:t>12~14:45</a:t>
              </a:r>
              <a:endParaRPr lang="en-US" altLang="zh-CN" sz="1000"/>
            </a:p>
            <a:p>
              <a:pPr algn="ctr"/>
              <a:r>
                <a:rPr lang="zh-CN" altLang="en-US" sz="1000"/>
                <a:t>午间高峰期</a:t>
              </a:r>
              <a:endParaRPr lang="zh-CN" altLang="en-US" sz="1000"/>
            </a:p>
          </p:txBody>
        </p:sp>
        <p:sp>
          <p:nvSpPr>
            <p:cNvPr id="30" name="流程图: 准备 29"/>
            <p:cNvSpPr/>
            <p:nvPr/>
          </p:nvSpPr>
          <p:spPr>
            <a:xfrm>
              <a:off x="10691" y="2656"/>
              <a:ext cx="2398" cy="694"/>
            </a:xfrm>
            <a:prstGeom prst="flowChartPreparation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1000"/>
                <a:t>14:45~17</a:t>
              </a:r>
              <a:endParaRPr lang="en-US" altLang="zh-CN" sz="1000"/>
            </a:p>
            <a:p>
              <a:pPr algn="ctr"/>
              <a:r>
                <a:rPr lang="zh-CN" altLang="en-US" sz="1000"/>
                <a:t>下午养号期</a:t>
              </a:r>
              <a:endParaRPr lang="zh-CN" altLang="en-US" sz="1000"/>
            </a:p>
          </p:txBody>
        </p:sp>
        <p:sp>
          <p:nvSpPr>
            <p:cNvPr id="31" name="流程图: 准备 30"/>
            <p:cNvSpPr/>
            <p:nvPr/>
          </p:nvSpPr>
          <p:spPr>
            <a:xfrm>
              <a:off x="13545" y="2656"/>
              <a:ext cx="2398" cy="694"/>
            </a:xfrm>
            <a:prstGeom prst="flowChartPreparation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900"/>
                <a:t>17~20:30</a:t>
              </a:r>
              <a:endParaRPr lang="en-US" altLang="zh-CN" sz="900"/>
            </a:p>
            <a:p>
              <a:pPr algn="ctr"/>
              <a:r>
                <a:rPr lang="zh-CN" altLang="en-US" sz="900"/>
                <a:t>晚高峰引爆期</a:t>
              </a:r>
              <a:endParaRPr lang="zh-CN" altLang="en-US" sz="900"/>
            </a:p>
          </p:txBody>
        </p:sp>
        <p:sp>
          <p:nvSpPr>
            <p:cNvPr id="32" name="流程图: 准备 31"/>
            <p:cNvSpPr/>
            <p:nvPr/>
          </p:nvSpPr>
          <p:spPr>
            <a:xfrm>
              <a:off x="16431" y="2656"/>
              <a:ext cx="2398" cy="694"/>
            </a:xfrm>
            <a:prstGeom prst="flowChartPreparation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900"/>
                <a:t>20:30~23:30</a:t>
              </a:r>
              <a:endParaRPr lang="en-US" altLang="zh-CN" sz="900"/>
            </a:p>
            <a:p>
              <a:pPr algn="ctr"/>
              <a:r>
                <a:rPr lang="zh-CN" altLang="en-US" sz="900"/>
                <a:t>深夜养号期</a:t>
              </a:r>
              <a:endParaRPr lang="zh-CN" altLang="en-US" sz="900"/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7490" y="6127750"/>
            <a:ext cx="1931670" cy="133985"/>
          </a:xfrm>
          <a:prstGeom prst="rect">
            <a:avLst/>
          </a:prstGeom>
        </p:spPr>
      </p:pic>
      <p:pic>
        <p:nvPicPr>
          <p:cNvPr id="3" name="图片 2" descr="透明(100)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24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小时任务流支持多种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工作模式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81710" y="1285875"/>
            <a:ext cx="10251440" cy="5497195"/>
            <a:chOff x="960" y="2025"/>
            <a:chExt cx="16144" cy="8657"/>
          </a:xfrm>
        </p:grpSpPr>
        <p:pic>
          <p:nvPicPr>
            <p:cNvPr id="1" name="图片 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" y="2025"/>
              <a:ext cx="4447" cy="865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25" y="2026"/>
              <a:ext cx="4729" cy="8655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72" y="2026"/>
              <a:ext cx="4732" cy="8656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1965960" cy="434975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、核心团队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、公司概况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8" name="图片 37"/>
          <p:cNvPicPr/>
          <p:nvPr/>
        </p:nvPicPr>
        <p:blipFill>
          <a:blip r:embed="rId2"/>
          <a:stretch>
            <a:fillRect/>
          </a:stretch>
        </p:blipFill>
        <p:spPr>
          <a:xfrm>
            <a:off x="7645400" y="3217545"/>
            <a:ext cx="2755900" cy="648335"/>
          </a:xfrm>
          <a:prstGeom prst="rect">
            <a:avLst/>
          </a:prstGeom>
        </p:spPr>
      </p:pic>
      <p:pic>
        <p:nvPicPr>
          <p:cNvPr id="41" name="图片 40"/>
          <p:cNvPicPr/>
          <p:nvPr/>
        </p:nvPicPr>
        <p:blipFill>
          <a:blip r:embed="rId3">
            <a:lum contrast="30000"/>
          </a:blip>
          <a:stretch>
            <a:fillRect/>
          </a:stretch>
        </p:blipFill>
        <p:spPr>
          <a:xfrm>
            <a:off x="7645400" y="2404110"/>
            <a:ext cx="2037715" cy="66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F0"/>
                </a:solidFill>
              </a14:hiddenFill>
            </a:ext>
          </a:extLst>
        </p:spPr>
      </p:pic>
      <p:sp>
        <p:nvSpPr>
          <p:cNvPr id="1048658" name="任意多边形 10"/>
          <p:cNvSpPr/>
          <p:nvPr>
            <p:custDataLst>
              <p:tags r:id="rId4"/>
            </p:custDataLst>
          </p:nvPr>
        </p:nvSpPr>
        <p:spPr>
          <a:xfrm>
            <a:off x="609600" y="1523365"/>
            <a:ext cx="6858000" cy="1439545"/>
          </a:xfrm>
          <a:custGeom>
            <a:avLst/>
            <a:gdLst>
              <a:gd name="sw" fmla="*/ 1 w 10800"/>
              <a:gd name="sh" fmla="*/ 1 h 2266"/>
              <a:gd name="mins" fmla="min sw sh"/>
              <a:gd name="dsw" fmla="+- 0 sw mins"/>
              <a:gd name="dsh" fmla="+- 0 sh mins"/>
              <a:gd name="p0x0" fmla="*/ 240 w 10800"/>
              <a:gd name="p0y0" fmla="*/ 0 h 2266"/>
              <a:gd name="p0x1" fmla="*/ 10560 w 10800"/>
              <a:gd name="p0y1" fmla="*/ 0 h 2266"/>
              <a:gd name="p0x2" fmla="*/ 10692 w 10800"/>
              <a:gd name="p0y2" fmla="*/ 0 h 2266"/>
              <a:gd name="p0x3" fmla="*/ 10800 w 10800"/>
              <a:gd name="p0y3" fmla="*/ 107 h 2266"/>
              <a:gd name="p0x4" fmla="*/ 10800 w 10800"/>
              <a:gd name="p0y4" fmla="*/ 240 h 2266"/>
              <a:gd name="p0x5" fmla="*/ 10800 w 10800"/>
              <a:gd name="p0y5" fmla="*/ 2026 h 2266"/>
              <a:gd name="p0x6" fmla="*/ 10800 w 10800"/>
              <a:gd name="p0y6" fmla="*/ 2159 h 2266"/>
              <a:gd name="p0x7" fmla="*/ 10692 w 10800"/>
              <a:gd name="p0y7" fmla="*/ 2266 h 2266"/>
              <a:gd name="p0x8" fmla="*/ 10560 w 10800"/>
              <a:gd name="p0y8" fmla="*/ 2266 h 2266"/>
              <a:gd name="p0x9" fmla="*/ 240 w 10800"/>
              <a:gd name="p0y9" fmla="*/ 2266 h 2266"/>
              <a:gd name="p0x10" fmla="*/ 107 w 10800"/>
              <a:gd name="p0y10" fmla="*/ 2266 h 2266"/>
              <a:gd name="p0x11" fmla="*/ 0 w 10800"/>
              <a:gd name="p0y11" fmla="*/ 2159 h 2266"/>
              <a:gd name="p0x12" fmla="*/ 0 w 10800"/>
              <a:gd name="p0y12" fmla="*/ 2026 h 2266"/>
              <a:gd name="p0x13" fmla="*/ 0 w 10800"/>
              <a:gd name="p0y13" fmla="*/ 240 h 2266"/>
              <a:gd name="p0x14" fmla="*/ 0 w 10800"/>
              <a:gd name="p0y14" fmla="*/ 107 h 2266"/>
              <a:gd name="p0x15" fmla="*/ 107 w 10800"/>
              <a:gd name="p0y15" fmla="*/ 0 h 2266"/>
              <a:gd name="p0x16" fmla="*/ 240 w 10800"/>
              <a:gd name="p0y16" fmla="*/ 0 h 2266"/>
            </a:gdLst>
            <a:ahLst/>
            <a:cxnLst/>
            <a:rect l="0" t="0" r="r" b="b"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2EEFF"/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59" name="任意多边形 12"/>
          <p:cNvSpPr/>
          <p:nvPr>
            <p:custDataLst>
              <p:tags r:id="rId5"/>
            </p:custDataLst>
          </p:nvPr>
        </p:nvSpPr>
        <p:spPr>
          <a:xfrm>
            <a:off x="838200" y="1836420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rect l="0" t="0" r="r" b="b"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97158" name="图片 11"/>
          <p:cNvPicPr preferRelativeResize="0"/>
          <p:nvPr>
            <p:custDataLst>
              <p:tags r:id="rId6"/>
            </p:custDataLst>
          </p:nvPr>
        </p:nvPicPr>
        <p:blipFill rotWithShape="1">
          <a:blip r:embed="rId7"/>
          <a:stretch>
            <a:fillRect/>
          </a:stretch>
        </p:blipFill>
        <p:spPr>
          <a:xfrm>
            <a:off x="1041400" y="2040227"/>
            <a:ext cx="406400" cy="406400"/>
          </a:xfrm>
          <a:prstGeom prst="rect">
            <a:avLst/>
          </a:prstGeom>
          <a:noFill/>
        </p:spPr>
      </p:pic>
      <p:sp>
        <p:nvSpPr>
          <p:cNvPr id="1048660" name="文本框 13"/>
          <p:cNvSpPr txBox="1"/>
          <p:nvPr>
            <p:custDataLst>
              <p:tags r:id="rId8"/>
            </p:custDataLst>
          </p:nvPr>
        </p:nvSpPr>
        <p:spPr>
          <a:xfrm>
            <a:off x="1854200" y="1772920"/>
            <a:ext cx="53848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团队组建构成</a:t>
            </a:r>
            <a:endParaRPr sz="21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1" name="文本框 14"/>
          <p:cNvSpPr txBox="1"/>
          <p:nvPr>
            <p:custDataLst>
              <p:tags r:id="rId9"/>
            </p:custDataLst>
          </p:nvPr>
        </p:nvSpPr>
        <p:spPr>
          <a:xfrm>
            <a:off x="1854200" y="2179320"/>
            <a:ext cx="5384800" cy="5334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核心团队由清华大学深圳</a:t>
            </a:r>
            <a:r>
              <a:rPr lang="zh-CN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国际</a:t>
            </a:r>
            <a:r>
              <a:rPr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研究生院、湘潭大学、重庆外语外事学院等高校校友组建，汇聚多领域专业人才。</a:t>
            </a:r>
            <a:endParaRPr sz="1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2" name="任意多边形 15"/>
          <p:cNvSpPr/>
          <p:nvPr>
            <p:custDataLst>
              <p:tags r:id="rId10"/>
            </p:custDataLst>
          </p:nvPr>
        </p:nvSpPr>
        <p:spPr>
          <a:xfrm>
            <a:off x="609600" y="3166110"/>
            <a:ext cx="6858000" cy="1439545"/>
          </a:xfrm>
          <a:custGeom>
            <a:avLst/>
            <a:gdLst>
              <a:gd name="sw" fmla="*/ 1 w 10800"/>
              <a:gd name="sh" fmla="*/ 1 h 2266"/>
              <a:gd name="mins" fmla="min sw sh"/>
              <a:gd name="dsw" fmla="+- 0 sw mins"/>
              <a:gd name="dsh" fmla="+- 0 sh mins"/>
              <a:gd name="p0x0" fmla="*/ 240 w 10800"/>
              <a:gd name="p0y0" fmla="*/ 0 h 2266"/>
              <a:gd name="p0x1" fmla="*/ 10560 w 10800"/>
              <a:gd name="p0y1" fmla="*/ 0 h 2266"/>
              <a:gd name="p0x2" fmla="*/ 10692 w 10800"/>
              <a:gd name="p0y2" fmla="*/ 0 h 2266"/>
              <a:gd name="p0x3" fmla="*/ 10800 w 10800"/>
              <a:gd name="p0y3" fmla="*/ 107 h 2266"/>
              <a:gd name="p0x4" fmla="*/ 10800 w 10800"/>
              <a:gd name="p0y4" fmla="*/ 240 h 2266"/>
              <a:gd name="p0x5" fmla="*/ 10800 w 10800"/>
              <a:gd name="p0y5" fmla="*/ 2026 h 2266"/>
              <a:gd name="p0x6" fmla="*/ 10800 w 10800"/>
              <a:gd name="p0y6" fmla="*/ 2159 h 2266"/>
              <a:gd name="p0x7" fmla="*/ 10692 w 10800"/>
              <a:gd name="p0y7" fmla="*/ 2266 h 2266"/>
              <a:gd name="p0x8" fmla="*/ 10560 w 10800"/>
              <a:gd name="p0y8" fmla="*/ 2266 h 2266"/>
              <a:gd name="p0x9" fmla="*/ 240 w 10800"/>
              <a:gd name="p0y9" fmla="*/ 2266 h 2266"/>
              <a:gd name="p0x10" fmla="*/ 107 w 10800"/>
              <a:gd name="p0y10" fmla="*/ 2266 h 2266"/>
              <a:gd name="p0x11" fmla="*/ 0 w 10800"/>
              <a:gd name="p0y11" fmla="*/ 2159 h 2266"/>
              <a:gd name="p0x12" fmla="*/ 0 w 10800"/>
              <a:gd name="p0y12" fmla="*/ 2026 h 2266"/>
              <a:gd name="p0x13" fmla="*/ 0 w 10800"/>
              <a:gd name="p0y13" fmla="*/ 240 h 2266"/>
              <a:gd name="p0x14" fmla="*/ 0 w 10800"/>
              <a:gd name="p0y14" fmla="*/ 107 h 2266"/>
              <a:gd name="p0x15" fmla="*/ 107 w 10800"/>
              <a:gd name="p0y15" fmla="*/ 0 h 2266"/>
              <a:gd name="p0x16" fmla="*/ 240 w 10800"/>
              <a:gd name="p0y16" fmla="*/ 0 h 2266"/>
            </a:gdLst>
            <a:ahLst/>
            <a:cxnLst/>
            <a:rect l="0" t="0" r="r" b="b"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2EEFF"/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3" name="任意多边形 17"/>
          <p:cNvSpPr/>
          <p:nvPr>
            <p:custDataLst>
              <p:tags r:id="rId11"/>
            </p:custDataLst>
          </p:nvPr>
        </p:nvSpPr>
        <p:spPr>
          <a:xfrm>
            <a:off x="838200" y="3479165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rect l="0" t="0" r="r" b="b"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97159" name="图片 16"/>
          <p:cNvPicPr preferRelativeResize="0"/>
          <p:nvPr>
            <p:custDataLst>
              <p:tags r:id="rId12"/>
            </p:custDataLst>
          </p:nvPr>
        </p:nvPicPr>
        <p:blipFill rotWithShape="1">
          <a:blip r:embed="rId13"/>
          <a:stretch>
            <a:fillRect/>
          </a:stretch>
        </p:blipFill>
        <p:spPr>
          <a:xfrm>
            <a:off x="1041400" y="3682859"/>
            <a:ext cx="406400" cy="406400"/>
          </a:xfrm>
          <a:prstGeom prst="rect">
            <a:avLst/>
          </a:prstGeom>
          <a:noFill/>
        </p:spPr>
      </p:pic>
      <p:sp>
        <p:nvSpPr>
          <p:cNvPr id="1048664" name="文本框 18"/>
          <p:cNvSpPr txBox="1"/>
          <p:nvPr>
            <p:custDataLst>
              <p:tags r:id="rId14"/>
            </p:custDataLst>
          </p:nvPr>
        </p:nvSpPr>
        <p:spPr>
          <a:xfrm>
            <a:off x="1854200" y="3415665"/>
            <a:ext cx="53848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团队</a:t>
            </a:r>
            <a:r>
              <a:rPr lang="zh-CN" sz="21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知识</a:t>
            </a:r>
            <a:r>
              <a:rPr sz="21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背景</a:t>
            </a:r>
            <a:endParaRPr sz="21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5" name="文本框 19"/>
          <p:cNvSpPr txBox="1"/>
          <p:nvPr>
            <p:custDataLst>
              <p:tags r:id="rId15"/>
            </p:custDataLst>
          </p:nvPr>
        </p:nvSpPr>
        <p:spPr>
          <a:xfrm>
            <a:off x="1854200" y="3822065"/>
            <a:ext cx="5384800" cy="5334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成员具备扎实的学术功底，在</a:t>
            </a:r>
            <a:r>
              <a:rPr lang="en-US" altLang="zh-CN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算法、软件开发、数字媒体等领域拥有专业知识，为技术研发和场景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应用提供有力支撑。</a:t>
            </a:r>
            <a:endParaRPr lang="zh-CN" altLang="en-US" sz="1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66" name="任意多边形 20"/>
          <p:cNvSpPr/>
          <p:nvPr>
            <p:custDataLst>
              <p:tags r:id="rId16"/>
            </p:custDataLst>
          </p:nvPr>
        </p:nvSpPr>
        <p:spPr>
          <a:xfrm>
            <a:off x="609600" y="4808855"/>
            <a:ext cx="6858000" cy="1439545"/>
          </a:xfrm>
          <a:custGeom>
            <a:avLst/>
            <a:gdLst>
              <a:gd name="sw" fmla="*/ 1 w 10800"/>
              <a:gd name="sh" fmla="*/ 1 h 2266"/>
              <a:gd name="mins" fmla="min sw sh"/>
              <a:gd name="dsw" fmla="+- 0 sw mins"/>
              <a:gd name="dsh" fmla="+- 0 sh mins"/>
              <a:gd name="p0x0" fmla="*/ 240 w 10800"/>
              <a:gd name="p0y0" fmla="*/ 0 h 2266"/>
              <a:gd name="p0x1" fmla="*/ 10560 w 10800"/>
              <a:gd name="p0y1" fmla="*/ 0 h 2266"/>
              <a:gd name="p0x2" fmla="*/ 10692 w 10800"/>
              <a:gd name="p0y2" fmla="*/ 0 h 2266"/>
              <a:gd name="p0x3" fmla="*/ 10800 w 10800"/>
              <a:gd name="p0y3" fmla="*/ 107 h 2266"/>
              <a:gd name="p0x4" fmla="*/ 10800 w 10800"/>
              <a:gd name="p0y4" fmla="*/ 240 h 2266"/>
              <a:gd name="p0x5" fmla="*/ 10800 w 10800"/>
              <a:gd name="p0y5" fmla="*/ 2026 h 2266"/>
              <a:gd name="p0x6" fmla="*/ 10800 w 10800"/>
              <a:gd name="p0y6" fmla="*/ 2159 h 2266"/>
              <a:gd name="p0x7" fmla="*/ 10692 w 10800"/>
              <a:gd name="p0y7" fmla="*/ 2266 h 2266"/>
              <a:gd name="p0x8" fmla="*/ 10560 w 10800"/>
              <a:gd name="p0y8" fmla="*/ 2266 h 2266"/>
              <a:gd name="p0x9" fmla="*/ 240 w 10800"/>
              <a:gd name="p0y9" fmla="*/ 2266 h 2266"/>
              <a:gd name="p0x10" fmla="*/ 107 w 10800"/>
              <a:gd name="p0y10" fmla="*/ 2266 h 2266"/>
              <a:gd name="p0x11" fmla="*/ 0 w 10800"/>
              <a:gd name="p0y11" fmla="*/ 2159 h 2266"/>
              <a:gd name="p0x12" fmla="*/ 0 w 10800"/>
              <a:gd name="p0y12" fmla="*/ 2026 h 2266"/>
              <a:gd name="p0x13" fmla="*/ 0 w 10800"/>
              <a:gd name="p0y13" fmla="*/ 240 h 2266"/>
              <a:gd name="p0x14" fmla="*/ 0 w 10800"/>
              <a:gd name="p0y14" fmla="*/ 107 h 2266"/>
              <a:gd name="p0x15" fmla="*/ 107 w 10800"/>
              <a:gd name="p0y15" fmla="*/ 0 h 2266"/>
              <a:gd name="p0x16" fmla="*/ 240 w 10800"/>
              <a:gd name="p0y16" fmla="*/ 0 h 2266"/>
            </a:gdLst>
            <a:ahLst/>
            <a:cxnLst/>
            <a:rect l="0" t="0" r="r" b="b"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2EEFF"/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7" name="任意多边形 22"/>
          <p:cNvSpPr/>
          <p:nvPr>
            <p:custDataLst>
              <p:tags r:id="rId17"/>
            </p:custDataLst>
          </p:nvPr>
        </p:nvSpPr>
        <p:spPr>
          <a:xfrm>
            <a:off x="838200" y="5121910"/>
            <a:ext cx="812800" cy="812800"/>
          </a:xfrm>
          <a:custGeom>
            <a:avLst/>
            <a:gdLst>
              <a:gd name="sw" fmla="*/ 1 w 1280"/>
              <a:gd name="sh" fmla="*/ 1 h 1280"/>
              <a:gd name="mins" fmla="min sw sh"/>
              <a:gd name="dsw" fmla="+- 0 sw mins"/>
              <a:gd name="dsh" fmla="+- 0 sh mins"/>
              <a:gd name="p0x0" fmla="*/ 640 w 1280"/>
              <a:gd name="p0y0" fmla="*/ 0 h 1280"/>
              <a:gd name="p0x1" fmla="*/ 993 w 1280"/>
              <a:gd name="p0y1" fmla="*/ 0 h 1280"/>
              <a:gd name="p0x2" fmla="*/ 1280 w 1280"/>
              <a:gd name="p0y2" fmla="*/ 286 h 1280"/>
              <a:gd name="p0x3" fmla="*/ 1280 w 1280"/>
              <a:gd name="p0y3" fmla="*/ 640 h 1280"/>
              <a:gd name="p0x4" fmla="*/ 1280 w 1280"/>
              <a:gd name="p0y4" fmla="*/ 993 h 1280"/>
              <a:gd name="p0x5" fmla="*/ 993 w 1280"/>
              <a:gd name="p0y5" fmla="*/ 1280 h 1280"/>
              <a:gd name="p0x6" fmla="*/ 640 w 1280"/>
              <a:gd name="p0y6" fmla="*/ 1280 h 1280"/>
              <a:gd name="p0x7" fmla="*/ 286 w 1280"/>
              <a:gd name="p0y7" fmla="*/ 1280 h 1280"/>
              <a:gd name="p0x8" fmla="*/ 0 w 1280"/>
              <a:gd name="p0y8" fmla="*/ 993 h 1280"/>
              <a:gd name="p0x9" fmla="*/ 0 w 1280"/>
              <a:gd name="p0y9" fmla="*/ 640 h 1280"/>
              <a:gd name="p0x10" fmla="*/ 0 w 1280"/>
              <a:gd name="p0y10" fmla="*/ 286 h 1280"/>
              <a:gd name="p0x11" fmla="*/ 286 w 1280"/>
              <a:gd name="p0y11" fmla="*/ 0 h 1280"/>
              <a:gd name="p0x12" fmla="*/ 640 w 1280"/>
              <a:gd name="p0y12" fmla="*/ 0 h 1280"/>
            </a:gdLst>
            <a:ahLst/>
            <a:cxnLst/>
            <a:rect l="0" t="0" r="r" b="b"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97160" name="图片 21"/>
          <p:cNvPicPr preferRelativeResize="0"/>
          <p:nvPr>
            <p:custDataLst>
              <p:tags r:id="rId18"/>
            </p:custDataLst>
          </p:nvPr>
        </p:nvPicPr>
        <p:blipFill rotWithShape="1">
          <a:blip r:embed="rId19"/>
          <a:stretch>
            <a:fillRect/>
          </a:stretch>
        </p:blipFill>
        <p:spPr>
          <a:xfrm>
            <a:off x="1041400" y="5325491"/>
            <a:ext cx="406400" cy="406400"/>
          </a:xfrm>
          <a:prstGeom prst="rect">
            <a:avLst/>
          </a:prstGeom>
          <a:noFill/>
        </p:spPr>
      </p:pic>
      <p:sp>
        <p:nvSpPr>
          <p:cNvPr id="1048668" name="文本框 23"/>
          <p:cNvSpPr txBox="1"/>
          <p:nvPr>
            <p:custDataLst>
              <p:tags r:id="rId20"/>
            </p:custDataLst>
          </p:nvPr>
        </p:nvSpPr>
        <p:spPr>
          <a:xfrm>
            <a:off x="1854200" y="5058410"/>
            <a:ext cx="5384800" cy="3556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1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团队专业能力</a:t>
            </a:r>
            <a:endParaRPr sz="21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9" name="文本框 24"/>
          <p:cNvSpPr txBox="1"/>
          <p:nvPr>
            <p:custDataLst>
              <p:tags r:id="rId21"/>
            </p:custDataLst>
          </p:nvPr>
        </p:nvSpPr>
        <p:spPr>
          <a:xfrm>
            <a:off x="1854200" y="5464810"/>
            <a:ext cx="5384800" cy="5334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核心成员拥有</a:t>
            </a:r>
            <a:r>
              <a:rPr lang="en-US" altLang="zh-CN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年腾讯</a:t>
            </a:r>
            <a:r>
              <a:rPr lang="en-US" altLang="zh-CN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SaaS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项目及算法工程师经验和深厚的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商业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应用能力，能够高效推进</a:t>
            </a:r>
            <a:r>
              <a:rPr lang="en-US" altLang="zh-CN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数字员工系统及</a:t>
            </a:r>
            <a:r>
              <a:rPr lang="en-US" altLang="zh-CN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无人化的研发与</a:t>
            </a:r>
            <a:r>
              <a:rPr lang="zh-CN" altLang="en-US" sz="1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场景落地。</a:t>
            </a:r>
            <a:endParaRPr lang="zh-CN" altLang="en-US" sz="1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b1237dfda72f93983d11df5ee99da464"/>
          <p:cNvPicPr>
            <a:picLocks noChangeAspect="1"/>
          </p:cNvPicPr>
          <p:nvPr/>
        </p:nvPicPr>
        <p:blipFill>
          <a:blip r:embed="rId22"/>
          <a:srcRect t="16716" b="16716"/>
          <a:stretch>
            <a:fillRect/>
          </a:stretch>
        </p:blipFill>
        <p:spPr>
          <a:xfrm>
            <a:off x="7646035" y="3961765"/>
            <a:ext cx="4015740" cy="2275840"/>
          </a:xfrm>
          <a:prstGeom prst="round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3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645400" y="1544320"/>
            <a:ext cx="4016375" cy="698500"/>
          </a:xfrm>
          <a:prstGeom prst="rect">
            <a:avLst/>
          </a:prstGeom>
        </p:spPr>
      </p:pic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25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120775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8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随时拥有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名专业员工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（无工资、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无社保、无休假、无情绪、不离职、高智能又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100%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听话）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00003" y="1348105"/>
            <a:ext cx="10755786" cy="5466715"/>
            <a:chOff x="250" y="2092"/>
            <a:chExt cx="16947" cy="8609"/>
          </a:xfrm>
        </p:grpSpPr>
        <p:pic>
          <p:nvPicPr>
            <p:cNvPr id="1" name="图片 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" y="2092"/>
              <a:ext cx="4867" cy="8609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85" y="2092"/>
              <a:ext cx="5012" cy="8578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84" y="2092"/>
              <a:ext cx="5134" cy="8609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109835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、全平台全领域全覆盖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（抖音、快手、小红书、微信视频号、微信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朋友圈）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15265" y="2003425"/>
            <a:ext cx="11799570" cy="4465955"/>
            <a:chOff x="619" y="2524"/>
            <a:chExt cx="18582" cy="7033"/>
          </a:xfrm>
        </p:grpSpPr>
        <p:grpSp>
          <p:nvGrpSpPr>
            <p:cNvPr id="12" name="组合 11"/>
            <p:cNvGrpSpPr/>
            <p:nvPr/>
          </p:nvGrpSpPr>
          <p:grpSpPr>
            <a:xfrm>
              <a:off x="619" y="2524"/>
              <a:ext cx="18582" cy="7023"/>
              <a:chOff x="0" y="1984"/>
              <a:chExt cx="18596" cy="7023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57" y="1984"/>
                <a:ext cx="3745" cy="7023"/>
              </a:xfrm>
              <a:prstGeom prst="rect">
                <a:avLst/>
              </a:prstGeom>
            </p:spPr>
          </p:pic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1984"/>
                <a:ext cx="3257" cy="7023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02" y="1984"/>
                <a:ext cx="4004" cy="7023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006" y="1984"/>
                <a:ext cx="3949" cy="7023"/>
              </a:xfrm>
              <a:prstGeom prst="rect">
                <a:avLst/>
              </a:prstGeom>
            </p:spPr>
          </p:pic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953" y="1984"/>
                <a:ext cx="3642" cy="2484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955" y="4470"/>
                <a:ext cx="3641" cy="2527"/>
              </a:xfrm>
              <a:prstGeom prst="rect">
                <a:avLst/>
              </a:prstGeom>
            </p:spPr>
          </p:pic>
        </p:grp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561" y="7537"/>
              <a:ext cx="3639" cy="2020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1722120" y="1438275"/>
            <a:ext cx="8747760" cy="527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600" b="1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全自动闭环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：内容制作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-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全平台发布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-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挂电子传单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-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获客截流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/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同行同城截流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-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加好友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-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自动建群</a:t>
            </a:r>
            <a:r>
              <a:rPr lang="en-US" altLang="zh-CN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/</a:t>
            </a:r>
            <a:r>
              <a:rPr lang="zh-CN" altLang="en-US" sz="1600">
                <a:solidFill>
                  <a:schemeClr val="accent4"/>
                </a:solidFill>
                <a:ea typeface="+mn-lt"/>
                <a:cs typeface="+mn-lt"/>
                <a:sym typeface="+mn-ea"/>
              </a:rPr>
              <a:t>交付</a:t>
            </a:r>
            <a:endParaRPr lang="zh-CN" altLang="en-US" sz="1600">
              <a:solidFill>
                <a:schemeClr val="accent4"/>
              </a:solidFill>
              <a:ea typeface="+mn-lt"/>
              <a:cs typeface="+mn-lt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11534775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10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、个人数字人一键克隆</a:t>
            </a:r>
            <a:r>
              <a:rPr lang="zh-CN" altLang="en-US" sz="1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（释放老板时间精力，忘台词、没状态、不适应镜头等问题</a:t>
            </a:r>
            <a:r>
              <a:rPr lang="zh-CN" altLang="en-US" sz="1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从此不再存在）</a:t>
            </a:r>
            <a:endParaRPr lang="zh-CN" altLang="en-US" sz="1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301498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descr="透明(10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610" y="1283970"/>
            <a:ext cx="2929890" cy="54508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9790" y="1283970"/>
            <a:ext cx="2877185" cy="54508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03555" y="1283970"/>
            <a:ext cx="2398395" cy="45078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个人</a:t>
            </a:r>
            <a:r>
              <a:rPr lang="zh-CN" altLang="en-US" b="1"/>
              <a:t>形象</a:t>
            </a:r>
            <a:r>
              <a:rPr lang="zh-CN" altLang="en-US"/>
              <a:t>一键克隆</a:t>
            </a:r>
            <a:endParaRPr lang="zh-CN" altLang="en-US"/>
          </a:p>
          <a:p>
            <a:r>
              <a:rPr lang="zh-CN" altLang="en-US"/>
              <a:t>个人</a:t>
            </a:r>
            <a:r>
              <a:rPr lang="zh-CN" altLang="en-US" b="1"/>
              <a:t>声音</a:t>
            </a:r>
            <a:r>
              <a:rPr lang="zh-CN" altLang="en-US"/>
              <a:t>一键克隆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站着、坐着、走着</a:t>
            </a:r>
            <a:r>
              <a:rPr lang="en-US" altLang="zh-CN"/>
              <a:t>……</a:t>
            </a:r>
            <a:r>
              <a:rPr lang="zh-CN" altLang="en-US"/>
              <a:t>多种出镜形态均支持</a:t>
            </a:r>
            <a:r>
              <a:rPr lang="zh-CN" altLang="en-US"/>
              <a:t>一键克隆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后续可自由选择个人形象出镜、声音口播、</a:t>
            </a:r>
            <a:r>
              <a:rPr lang="en-US" altLang="zh-CN"/>
              <a:t>AI</a:t>
            </a:r>
            <a:r>
              <a:rPr lang="zh-CN" altLang="en-US"/>
              <a:t>数字人出镜、</a:t>
            </a:r>
            <a:r>
              <a:rPr lang="en-US" altLang="zh-CN"/>
              <a:t>AI</a:t>
            </a:r>
            <a:r>
              <a:rPr lang="zh-CN" altLang="en-US"/>
              <a:t>口播等丰富的视频</a:t>
            </a:r>
            <a:r>
              <a:rPr lang="zh-CN" altLang="en-US"/>
              <a:t>形式。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不需要任何技术背景、知识背景均可操作，只要有一部手机就可以独立完成</a:t>
            </a:r>
            <a:endParaRPr lang="zh-CN" altLang="en-US"/>
          </a:p>
          <a:p>
            <a:endParaRPr lang="zh-CN" altLang="en-US" sz="1200"/>
          </a:p>
          <a:p>
            <a:r>
              <a:rPr lang="zh-CN" altLang="en-US" sz="1200"/>
              <a:t>（</a:t>
            </a:r>
            <a:r>
              <a:rPr lang="zh-CN" altLang="en-US" sz="1200" b="1">
                <a:solidFill>
                  <a:schemeClr val="accent3"/>
                </a:solidFill>
              </a:rPr>
              <a:t>不认识字的人也可以轻易学会</a:t>
            </a:r>
            <a:r>
              <a:rPr lang="zh-CN" altLang="en-US" sz="1200"/>
              <a:t>）</a:t>
            </a:r>
            <a:endParaRPr lang="zh-CN" altLang="en-US" sz="1200"/>
          </a:p>
        </p:txBody>
      </p:sp>
      <p:pic>
        <p:nvPicPr>
          <p:cNvPr id="14" name="长沙-茗啡华萃案例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978265" y="1283970"/>
            <a:ext cx="3113405" cy="5450205"/>
          </a:xfrm>
          <a:prstGeom prst="rect">
            <a:avLst/>
          </a:prstGeom>
        </p:spPr>
      </p:pic>
      <p:sp>
        <p:nvSpPr>
          <p:cNvPr id="15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3518535" y="208915"/>
            <a:ext cx="5551170" cy="56642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1000"/>
              </a:lnSpc>
            </a:pP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非常适合老板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IP/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个人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IP/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IP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打造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>
              <a:lnSpc>
                <a:spcPct val="111000"/>
              </a:lnSpc>
            </a:pP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（个人数字人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出镜）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、一句话生成视频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（普通话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文字下命令，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自动生成视频，几分钟即可输出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09600" y="1237615"/>
            <a:ext cx="11010265" cy="5550535"/>
            <a:chOff x="960" y="1949"/>
            <a:chExt cx="17339" cy="8741"/>
          </a:xfrm>
        </p:grpSpPr>
        <p:pic>
          <p:nvPicPr>
            <p:cNvPr id="1" name="图片 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" y="1949"/>
              <a:ext cx="4188" cy="873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28" y="1971"/>
              <a:ext cx="4041" cy="8719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49" y="1950"/>
              <a:ext cx="4178" cy="8740"/>
            </a:xfrm>
            <a:prstGeom prst="rect">
              <a:avLst/>
            </a:prstGeom>
          </p:spPr>
        </p:pic>
        <p:pic>
          <p:nvPicPr>
            <p:cNvPr id="10" name="图片 9">
              <a:hlinkClick r:id="rId6" action="ppaction://hlinkfile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533" y="1949"/>
              <a:ext cx="3766" cy="8741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12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、一句话生成图片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（目前只支持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PC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端）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260350" y="1534795"/>
            <a:ext cx="5454650" cy="326453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785485" y="1534795"/>
            <a:ext cx="6174740" cy="32651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79400" y="4932680"/>
            <a:ext cx="1168082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 b="1"/>
              <a:t>提示词：</a:t>
            </a:r>
            <a:r>
              <a:rPr lang="zh-CN" altLang="en-US" sz="800"/>
              <a:t>（</a:t>
            </a:r>
            <a:r>
              <a:rPr lang="zh-CN" altLang="en-US" sz="800">
                <a:solidFill>
                  <a:schemeClr val="accent6"/>
                </a:solidFill>
              </a:rPr>
              <a:t>技巧：把想法拿给</a:t>
            </a:r>
            <a:r>
              <a:rPr lang="en-US" altLang="zh-CN" sz="800">
                <a:solidFill>
                  <a:schemeClr val="accent6"/>
                </a:solidFill>
              </a:rPr>
              <a:t>DeepSeek</a:t>
            </a:r>
            <a:r>
              <a:rPr lang="zh-CN" altLang="en-US" sz="800">
                <a:solidFill>
                  <a:schemeClr val="accent6"/>
                </a:solidFill>
              </a:rPr>
              <a:t>、豆包等帮润色，然后复制粘贴到图片生成对话框即可</a:t>
            </a:r>
            <a:r>
              <a:rPr lang="zh-CN" altLang="en-US" sz="800"/>
              <a:t>）</a:t>
            </a:r>
            <a:endParaRPr lang="zh-CN" altLang="en-US" sz="800"/>
          </a:p>
          <a:p>
            <a:r>
              <a:rPr lang="zh-CN" altLang="en-US" sz="800"/>
              <a:t>一幅在黄山玉屏楼至莲花峰途中拍摄的极致写实风光摄影，8月上旬，上午10时，雨后初晴。</a:t>
            </a:r>
            <a:endParaRPr lang="zh-CN" altLang="en-US" sz="800"/>
          </a:p>
          <a:p>
            <a:r>
              <a:rPr lang="zh-CN" altLang="en-US" sz="800"/>
              <a:t>●【季节与植被——极其重要：8月盛夏密度】 黄山8月植被处于全年最茂盛期。前景是一条浓密的阔叶林带，青冈栎、甜槠树冠密密相接，呈现浓郁饱和的深绿色，林冠层连绵不断，几乎看不到林下地面。一棵巨大的黄山松从林冠边缘斜伸而出，树干粗壮附生着鲜绿的苔藓和铁线蕨，松针墨绿厚实，枝上挂着去年残留的褐色松果。岩石表面覆盖着鲜绿的苔藓，岩缝中有蕨类植物丛生。远处山体绝大部分被浓密的黄山松林包裹，仅在最陡峭的悬崖绝壁处裸露花岗岩。</a:t>
            </a:r>
            <a:endParaRPr lang="zh-CN" altLang="en-US" sz="800"/>
          </a:p>
          <a:p>
            <a:r>
              <a:rPr lang="zh-CN" altLang="en-US" sz="800"/>
              <a:t>●【地质真实】 莲花峰为花岗岩角峰，形如叠瓣莲花，峰顶裸露的花岗岩呈浅灰-肉红色，垂直节理清晰可见。天都峰在左侧拔起，是险峻的金字塔形尖峰，峰体下半部被浓密植被覆盖，上半部裸露的花岗岩棱线锐利。飞来石在中景一座辅峰顶上斜立。所有裸露岩石表面有铁锈色水痕和黑色侵蚀纹，绝非统一灰色。</a:t>
            </a:r>
            <a:endParaRPr lang="zh-CN" altLang="en-US" sz="800"/>
          </a:p>
          <a:p>
            <a:r>
              <a:rPr lang="zh-CN" altLang="en-US" sz="800"/>
              <a:t>●【上午10时光照——极高重要：拒绝日落暖色】 8月上午10时的阳光，太阳高度角约60度从东南方向照射。色温约5500</a:t>
            </a:r>
            <a:r>
              <a:rPr lang="en-US" altLang="zh-CN" sz="800"/>
              <a:t>K</a:t>
            </a:r>
            <a:r>
              <a:rPr lang="zh-CN" altLang="en-US" sz="800"/>
              <a:t>的纯白日光，非暖金色非橙红色。山体迎光面明亮呈现花岗岩的自然浅灰-肉红色，背光面有清晰的短阴影投射向西-西北方向。山峰之间的峡谷中，光束穿过形成可见的光柱，照亮升腾的水汽。整体画面色彩还原真实，饱和度中等，不是日落的极端冷暖对比。</a:t>
            </a:r>
            <a:endParaRPr lang="zh-CN" altLang="en-US" sz="800"/>
          </a:p>
          <a:p>
            <a:r>
              <a:rPr lang="zh-CN" altLang="en-US" sz="800"/>
              <a:t>●【云雾——夏季上午的带状残雾】 山谷中没有铺满的厚云海。雨后初晴的水汽从谷底蒸腾上升，形成稀薄的条带状云雾缠绕山腰。雾的边缘不断变化，山体在薄雾中若隐若现。雾呈淡白-浅灰色，有细腻的升腾纹理。远处山谷中也有几缕碎云正在上升消散。</a:t>
            </a:r>
            <a:endParaRPr lang="zh-CN" altLang="en-US" sz="800"/>
          </a:p>
          <a:p>
            <a:r>
              <a:rPr lang="zh-CN" altLang="en-US" sz="800"/>
              <a:t>●【天空——8月上午的积云天空】 天空天顶为湛蓝色，因黄山夏季水汽而偏淡偏灰蓝。中空有朵朵正在生成的积云，云底平坦，云顶蓬松如花椰菜。最远处天际线附近因水汽散射而呈现浅蓝白。</a:t>
            </a:r>
            <a:endParaRPr lang="zh-CN" altLang="en-US" sz="800"/>
          </a:p>
          <a:p>
            <a:r>
              <a:rPr lang="zh-CN" altLang="en-US" sz="800"/>
              <a:t>●【大气透视】 强烈的大气透视：前景阔叶林和黄山松清晰锐利，中景天都峰细节柔和，远景层叠山峰因夏季高湿度水汽散射而明显变淡变蓝灰，最远处的峰形几乎融入天空。</a:t>
            </a:r>
            <a:endParaRPr lang="zh-CN" altLang="en-US" sz="800"/>
          </a:p>
          <a:p>
            <a:r>
              <a:rPr lang="zh-CN" altLang="en-US" sz="800"/>
              <a:t>●【摄影光学】 模拟全画幅相机，24</a:t>
            </a:r>
            <a:r>
              <a:rPr lang="en-US" altLang="zh-CN" sz="800"/>
              <a:t>mm</a:t>
            </a:r>
            <a:r>
              <a:rPr lang="zh-CN" altLang="en-US" sz="800"/>
              <a:t>广角，轻微偏光镜效果使天空更蓝云更白，轻微暗角，</a:t>
            </a:r>
            <a:r>
              <a:rPr lang="en-US" altLang="zh-CN" sz="800"/>
              <a:t>ISO 100</a:t>
            </a:r>
            <a:r>
              <a:rPr lang="zh-CN" altLang="en-US" sz="800"/>
              <a:t>细颗粒，景深从前到后自然过渡，拒绝</a:t>
            </a:r>
            <a:r>
              <a:rPr lang="en-US" altLang="zh-CN" sz="800"/>
              <a:t>HDR，</a:t>
            </a:r>
            <a:r>
              <a:rPr lang="zh-CN" altLang="en-US" sz="800"/>
              <a:t>拒绝日落暖色，拒绝过度锐化，拒绝数字渲染感。（负向提示词 日落，黄昏，金色阳光，暖色调，橙红色光，秋天，红叶，枯枝， 冬季，雪景，厚重的铺底云海，棉花云，光秃的山体，稀疏植被， </a:t>
            </a:r>
            <a:r>
              <a:rPr lang="en-US" altLang="zh-CN" sz="800"/>
              <a:t>CGI，3D</a:t>
            </a:r>
            <a:r>
              <a:rPr lang="zh-CN" altLang="en-US" sz="800"/>
              <a:t>渲染，塑料岩石，光滑花岗岩，饱和度过高，</a:t>
            </a:r>
            <a:r>
              <a:rPr lang="en-US" altLang="zh-CN" sz="800"/>
              <a:t>HDR， </a:t>
            </a:r>
            <a:r>
              <a:rPr lang="zh-CN" altLang="en-US" sz="800"/>
              <a:t>卡通，插画，锐化过度，均匀照明，无阴影，错误阴影方向。）</a:t>
            </a:r>
            <a:endParaRPr lang="zh-CN" altLang="en-US" sz="800"/>
          </a:p>
          <a:p>
            <a:r>
              <a:rPr lang="zh-CN" altLang="en-US" sz="800"/>
              <a:t>●【负向提示词】 日落，黄昏，金色阳光，暖色调，橙红色光，秋天，红叶，枯枝， 冬季，雪景，厚重的铺底云海，棉花云，光秃的山体，稀疏植被， </a:t>
            </a:r>
            <a:r>
              <a:rPr lang="en-US" altLang="zh-CN" sz="800"/>
              <a:t>CGI，3D</a:t>
            </a:r>
            <a:r>
              <a:rPr lang="zh-CN" altLang="en-US" sz="800"/>
              <a:t>渲染，塑料岩石，光滑花岗岩，饱和度过高，</a:t>
            </a:r>
            <a:r>
              <a:rPr lang="en-US" altLang="zh-CN" sz="800"/>
              <a:t>HDR， </a:t>
            </a:r>
            <a:r>
              <a:rPr lang="zh-CN" altLang="en-US" sz="800"/>
              <a:t>卡通，插画，锐化过度，均匀照明，无阴影，错误阴影方向。</a:t>
            </a:r>
            <a:endParaRPr lang="zh-CN" altLang="en-US" sz="800"/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苍岚行书" panose="02000503000000000000" charset="-122"/>
              <a:ea typeface="苍岚行书" panose="02000503000000000000" charset="-122"/>
              <a:cs typeface="苍岚行书" panose="02000503000000000000" charset="-122"/>
              <a:sym typeface="+mn-ea"/>
            </a:endParaRPr>
          </a:p>
        </p:txBody>
      </p:sp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、一句话生成图片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（目前只支持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PC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端）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635" cy="689165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13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、分镜混剪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（经验技巧持续更新，对智硅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客户永久免费，复制粘贴即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15" y="1243330"/>
            <a:ext cx="10835005" cy="56146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pic>
        <p:nvPicPr>
          <p:cNvPr id="3" name="图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0" y="1216660"/>
            <a:ext cx="10937240" cy="564134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ctrTitle" idx="16385"/>
            <p:custDataLst>
              <p:tags r:id="rId4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13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、分镜混剪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（经验技巧持续更新，对智硅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客户永久免费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，复制粘贴即用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14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、自动追踪热点及爆款视频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183005" y="1263650"/>
            <a:ext cx="9773920" cy="5581015"/>
            <a:chOff x="960" y="1960"/>
            <a:chExt cx="15392" cy="8789"/>
          </a:xfrm>
        </p:grpSpPr>
        <p:pic>
          <p:nvPicPr>
            <p:cNvPr id="1" name="图片 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" y="1961"/>
              <a:ext cx="3897" cy="872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65" y="2029"/>
              <a:ext cx="3278" cy="872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51" y="1960"/>
              <a:ext cx="2797" cy="872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56" y="1962"/>
              <a:ext cx="3596" cy="8721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71435" y="69215"/>
            <a:ext cx="4064000" cy="914400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p>
            <a:endParaRPr lang="zh-CN" altLang="en-US">
              <a:sym typeface="+mn-ea"/>
            </a:endParaRPr>
          </a:p>
        </p:txBody>
      </p:sp>
      <p:sp>
        <p:nvSpPr>
          <p:cNvPr id="10" name="右大括号 9"/>
          <p:cNvSpPr/>
          <p:nvPr/>
        </p:nvSpPr>
        <p:spPr>
          <a:xfrm>
            <a:off x="5793105" y="3674745"/>
            <a:ext cx="332105" cy="261493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125210" y="2606040"/>
            <a:ext cx="386080" cy="419544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r>
              <a:rPr lang="en-US" altLang="zh-CN" sz="1400">
                <a:sym typeface="+mn-ea"/>
              </a:rPr>
              <a:t>AI</a:t>
            </a:r>
            <a:r>
              <a:rPr lang="zh-CN" altLang="en-US" sz="1400">
                <a:sym typeface="+mn-ea"/>
              </a:rPr>
              <a:t>根据</a:t>
            </a:r>
            <a:r>
              <a:rPr lang="en-US" altLang="zh-CN" sz="1400">
                <a:sym typeface="+mn-ea"/>
              </a:rPr>
              <a:t>IP</a:t>
            </a:r>
            <a:r>
              <a:rPr lang="zh-CN" altLang="en-US" sz="1400">
                <a:sym typeface="+mn-ea"/>
              </a:rPr>
              <a:t>人设及知识库自动抽词自动</a:t>
            </a:r>
            <a:r>
              <a:rPr lang="zh-CN" altLang="en-US" sz="1400">
                <a:sym typeface="+mn-ea"/>
              </a:rPr>
              <a:t>找爆款</a:t>
            </a:r>
            <a:endParaRPr lang="zh-CN" altLang="en-US" sz="1400"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15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、丰富的视频模板选择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（部分模板支持自动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生成中外文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字幕）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1425"/>
            <a:ext cx="5053330" cy="55365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5230" y="1241425"/>
            <a:ext cx="5118735" cy="5536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0150" y="1241425"/>
            <a:ext cx="2101850" cy="55365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1965960" cy="434975"/>
          </a:xfrm>
          <a:noFill/>
        </p:spPr>
        <p:txBody>
          <a:bodyPr vert="horz" wrap="square" lIns="0" tIns="0" rIns="0" bIns="0" rtlCol="0" anchor="t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2、公司简介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48648" name="装饰  1"/>
          <p:cNvSpPr>
            <a:spLocks noGrp="1"/>
          </p:cNvSpPr>
          <p:nvPr>
            <p:ph type="body" idx="16390"/>
            <p:custDataLst>
              <p:tags r:id="rId2"/>
            </p:custDataLst>
          </p:nvPr>
        </p:nvSpPr>
        <p:spPr>
          <a:xfrm>
            <a:off x="609600" y="4165600"/>
            <a:ext cx="5334000" cy="2402205"/>
          </a:xfrm>
          <a:solidFill>
            <a:srgbClr val="E2EEFF"/>
          </a:solid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2097155" name="图片占位符 3"/>
          <p:cNvPicPr>
            <a:picLocks noChangeAspect="1"/>
          </p:cNvPicPr>
          <p:nvPr>
            <p:ph type="pic" idx="16391"/>
            <p:custDataLst>
              <p:tags r:id="rId3"/>
            </p:custDataLst>
          </p:nvPr>
        </p:nvPicPr>
        <p:blipFill>
          <a:blip r:embed="rId4"/>
          <a:srcRect t="30" b="30"/>
          <a:stretch>
            <a:fillRect/>
          </a:stretch>
        </p:blipFill>
        <p:spPr>
          <a:xfrm>
            <a:off x="6096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641600 h 2641600"/>
              <a:gd name="connisteX5" fmla="*/ 0 w 5334000"/>
              <a:gd name="connsiteY5" fmla="*/ 2641600 h 2641600"/>
              <a:gd name="connisteX6" fmla="*/ 0 w 5334000"/>
              <a:gd name="connsiteY6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641600"/>
                </a:lnTo>
                <a:lnTo>
                  <a:pt x="0" y="26416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048649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>
          <a:xfrm>
            <a:off x="914400" y="4264660"/>
            <a:ext cx="4724400" cy="40640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latin typeface="+mj-lt"/>
                <a:ea typeface="+mj-lt"/>
              </a:rPr>
              <a:t>核心业务方向</a:t>
            </a:r>
            <a:endParaRPr lang="zh-CN" altLang="en-US">
              <a:latin typeface="+mj-lt"/>
              <a:ea typeface="+mj-lt"/>
            </a:endParaRPr>
          </a:p>
        </p:txBody>
      </p:sp>
      <p:sp>
        <p:nvSpPr>
          <p:cNvPr id="1048650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>
          <a:xfrm>
            <a:off x="914400" y="4876800"/>
            <a:ext cx="4913630" cy="1690370"/>
          </a:xfrm>
        </p:spPr>
        <p:txBody>
          <a:bodyPr>
            <a:no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4"/>
                </a:solidFill>
                <a:ea typeface="+mn-lt"/>
                <a:cs typeface="+mn-lt"/>
              </a:rPr>
              <a:t>智硅熵算(长沙)智能科技有限公司</a:t>
            </a:r>
            <a:r>
              <a:rPr lang="zh-CN" altLang="en-US">
                <a:ea typeface="+mn-lt"/>
                <a:cs typeface="+mn-lt"/>
              </a:rPr>
              <a:t>专注于AI数字员工与智能终</a:t>
            </a:r>
            <a:r>
              <a:rPr lang="zh-CN" altLang="en-US">
                <a:solidFill>
                  <a:schemeClr val="tx1"/>
                </a:solidFill>
                <a:ea typeface="+mn-lt"/>
                <a:cs typeface="+mn-lt"/>
              </a:rPr>
              <a:t>端</a:t>
            </a:r>
            <a:r>
              <a:rPr lang="zh-CN" altLang="en-US">
                <a:ea typeface="+mn-lt"/>
                <a:cs typeface="+mn-lt"/>
              </a:rPr>
              <a:t>的</a:t>
            </a:r>
            <a:r>
              <a:rPr lang="zh-CN" altLang="en-US">
                <a:solidFill>
                  <a:schemeClr val="accent4"/>
                </a:solidFill>
                <a:ea typeface="+mn-lt"/>
                <a:cs typeface="+mn-lt"/>
              </a:rPr>
              <a:t>研发、融合与应用</a:t>
            </a:r>
            <a:r>
              <a:rPr lang="zh-CN" altLang="en-US">
                <a:ea typeface="+mn-lt"/>
                <a:cs typeface="+mn-lt"/>
              </a:rPr>
              <a:t>，致力于打造由智能算法驱动、具备多领域技能组合、能够自动化执行端到端工作流程的</a:t>
            </a:r>
            <a:r>
              <a:rPr lang="en-US" altLang="zh-CN">
                <a:ea typeface="+mn-lt"/>
                <a:cs typeface="+mn-lt"/>
              </a:rPr>
              <a:t>AI</a:t>
            </a:r>
            <a:r>
              <a:rPr lang="zh-CN" altLang="en-US">
                <a:ea typeface="+mn-lt"/>
                <a:cs typeface="+mn-lt"/>
              </a:rPr>
              <a:t>数字员工系统和</a:t>
            </a:r>
            <a:r>
              <a:rPr lang="en-US" altLang="zh-CN">
                <a:ea typeface="+mn-lt"/>
                <a:cs typeface="+mn-lt"/>
              </a:rPr>
              <a:t>AI</a:t>
            </a:r>
            <a:r>
              <a:rPr lang="zh-CN" altLang="en-US">
                <a:ea typeface="+mn-lt"/>
                <a:cs typeface="+mn-lt"/>
              </a:rPr>
              <a:t>智能终端硬件</a:t>
            </a:r>
            <a:r>
              <a:rPr lang="zh-CN" altLang="en-US">
                <a:solidFill>
                  <a:schemeClr val="tx1"/>
                </a:solidFill>
                <a:ea typeface="+mn-lt"/>
                <a:cs typeface="+mn-lt"/>
              </a:rPr>
              <a:t>，持续赋能</a:t>
            </a:r>
            <a:r>
              <a:rPr lang="zh-CN" altLang="en-US">
                <a:ea typeface="+mn-lt"/>
                <a:cs typeface="+mn-lt"/>
              </a:rPr>
              <a:t>智能化、无人化、便捷化</a:t>
            </a:r>
            <a:r>
              <a:rPr lang="en-US" altLang="zh-CN">
                <a:ea typeface="+mn-lt"/>
                <a:cs typeface="+mn-lt"/>
              </a:rPr>
              <a:t>AI</a:t>
            </a:r>
            <a:r>
              <a:rPr lang="zh-CN" altLang="en-US">
                <a:ea typeface="+mn-lt"/>
                <a:cs typeface="+mn-lt"/>
              </a:rPr>
              <a:t>生产力工具。</a:t>
            </a:r>
            <a:endParaRPr lang="zh-CN" altLang="en-US">
              <a:ea typeface="+mn-lt"/>
              <a:cs typeface="+mn-lt"/>
            </a:endParaRPr>
          </a:p>
        </p:txBody>
      </p:sp>
      <p:sp>
        <p:nvSpPr>
          <p:cNvPr id="1048651" name="装饰  5"/>
          <p:cNvSpPr>
            <a:spLocks noGrp="1"/>
          </p:cNvSpPr>
          <p:nvPr>
            <p:ph type="body" idx="16392"/>
            <p:custDataLst>
              <p:tags r:id="rId7"/>
            </p:custDataLst>
          </p:nvPr>
        </p:nvSpPr>
        <p:spPr>
          <a:xfrm>
            <a:off x="6248400" y="4165600"/>
            <a:ext cx="5334000" cy="2402840"/>
          </a:xfrm>
          <a:solidFill>
            <a:srgbClr val="E2EEFF"/>
          </a:solid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2097156" name="图片占位符 7"/>
          <p:cNvPicPr>
            <a:picLocks noChangeAspect="1"/>
          </p:cNvPicPr>
          <p:nvPr>
            <p:ph type="pic" idx="16393"/>
            <p:custDataLst>
              <p:tags r:id="rId8"/>
            </p:custDataLst>
          </p:nvPr>
        </p:nvPicPr>
        <p:blipFill>
          <a:blip r:embed="rId9"/>
          <a:srcRect t="30" b="30"/>
          <a:stretch>
            <a:fillRect/>
          </a:stretch>
        </p:blipFill>
        <p:spPr>
          <a:xfrm>
            <a:off x="62484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641600 h 2641600"/>
              <a:gd name="connisteX5" fmla="*/ 0 w 5334000"/>
              <a:gd name="connsiteY5" fmla="*/ 2641600 h 2641600"/>
              <a:gd name="connisteX6" fmla="*/ 0 w 5334000"/>
              <a:gd name="connsiteY6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r" b="b"/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641600"/>
                </a:lnTo>
                <a:lnTo>
                  <a:pt x="0" y="26416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048652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>
          <a:xfrm>
            <a:off x="6553200" y="4264660"/>
            <a:ext cx="4724400" cy="40640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latin typeface="+mj-lt"/>
                <a:ea typeface="+mj-lt"/>
              </a:rPr>
              <a:t>业务定位</a:t>
            </a:r>
            <a:endParaRPr lang="zh-CN" altLang="en-US">
              <a:latin typeface="+mj-lt"/>
              <a:ea typeface="+mj-lt"/>
            </a:endParaRPr>
          </a:p>
        </p:txBody>
      </p:sp>
      <p:sp>
        <p:nvSpPr>
          <p:cNvPr id="1048653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>
          <a:xfrm>
            <a:off x="6517005" y="4876800"/>
            <a:ext cx="4889500" cy="1691640"/>
          </a:xfrm>
        </p:spPr>
        <p:txBody>
          <a:bodyPr>
            <a:noAutofit/>
          </a:bodyPr>
          <a:p>
            <a:pPr algn="l">
              <a:lnSpc>
                <a:spcPct val="125000"/>
              </a:lnSpc>
            </a:pPr>
            <a:r>
              <a:rPr lang="zh-CN" altLang="en-US"/>
              <a:t>聚焦“人工智能+”战略在B端、C端和</a:t>
            </a:r>
            <a:r>
              <a:rPr lang="zh-CN" altLang="en-US"/>
              <a:t>智能端的关键载体建设，</a:t>
            </a:r>
            <a:r>
              <a:rPr lang="zh-CN" altLang="en-US">
                <a:solidFill>
                  <a:schemeClr val="accent1"/>
                </a:solidFill>
              </a:rPr>
              <a:t>围绕 2 亿中小微的获客难题，持续深耕『</a:t>
            </a:r>
            <a:r>
              <a:rPr lang="en-US" altLang="zh-CN">
                <a:solidFill>
                  <a:schemeClr val="accent1"/>
                </a:solidFill>
              </a:rPr>
              <a:t>AI</a:t>
            </a:r>
            <a:r>
              <a:rPr lang="zh-CN" altLang="en-US">
                <a:solidFill>
                  <a:schemeClr val="accent1"/>
                </a:solidFill>
              </a:rPr>
              <a:t>数字员工系统』，以极低的门槛提供智能化、无人化、全自动的「</a:t>
            </a:r>
            <a:r>
              <a:rPr lang="en-US" altLang="zh-CN">
                <a:solidFill>
                  <a:schemeClr val="accent1"/>
                </a:solidFill>
              </a:rPr>
              <a:t>AI</a:t>
            </a:r>
            <a:r>
              <a:rPr lang="zh-CN" altLang="en-US">
                <a:solidFill>
                  <a:schemeClr val="accent1"/>
                </a:solidFill>
              </a:rPr>
              <a:t>线上获客」解决方案！</a:t>
            </a:r>
            <a:endParaRPr lang="zh-CN" altLang="en-US" sz="1200">
              <a:solidFill>
                <a:schemeClr val="accent1"/>
              </a:solidFill>
            </a:endParaRPr>
          </a:p>
          <a:p>
            <a:pPr algn="ctr">
              <a:lnSpc>
                <a:spcPct val="125000"/>
              </a:lnSpc>
            </a:pPr>
            <a:endParaRPr lang="zh-CN" altLang="en-US" sz="1200"/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一、公司概况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 descr="透明(100)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13"/>
    </p:custData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16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、封面、音乐、语速、自动爆款复刻、内容发布自动附带预设的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IP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地址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257935"/>
            <a:ext cx="5109210" cy="56000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965" y="1257935"/>
            <a:ext cx="5164455" cy="56000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17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、智能客服、自动获客、同行过滤、同城截流、防封与风控</a:t>
            </a:r>
            <a:endParaRPr lang="zh-CN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7305" y="1268730"/>
            <a:ext cx="9448800" cy="5589270"/>
            <a:chOff x="-1074" y="2049"/>
            <a:chExt cx="14880" cy="880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074" y="2049"/>
              <a:ext cx="2933" cy="880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47" y="2049"/>
              <a:ext cx="3005" cy="8802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25" y="2050"/>
              <a:ext cx="2880" cy="880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5" y="2049"/>
              <a:ext cx="2996" cy="880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801" y="2049"/>
              <a:ext cx="3005" cy="8802"/>
            </a:xfrm>
            <a:prstGeom prst="rect">
              <a:avLst/>
            </a:prstGeom>
          </p:spPr>
        </p:pic>
      </p:grpSp>
      <p:pic>
        <p:nvPicPr>
          <p:cNvPr id="2097185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9440" y="1269365"/>
            <a:ext cx="2679700" cy="312547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495790" y="4568190"/>
            <a:ext cx="2696210" cy="22358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25000"/>
              </a:lnSpc>
            </a:pPr>
            <a:r>
              <a:rPr lang="zh-CN" altLang="en-US" sz="1400">
                <a:sym typeface="+mn-ea"/>
              </a:rPr>
              <a:t>同城截流城市定位：</a:t>
            </a:r>
            <a:endParaRPr lang="zh-CN" altLang="en-US" sz="1400">
              <a:sym typeface="+mn-ea"/>
            </a:endParaRPr>
          </a:p>
          <a:p>
            <a:pPr algn="l">
              <a:lnSpc>
                <a:spcPct val="125000"/>
              </a:lnSpc>
            </a:pPr>
            <a:endParaRPr lang="zh-CN" altLang="en-US" sz="1400"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1400">
                <a:sym typeface="+mn-ea"/>
              </a:rPr>
              <a:t>不依赖传统的粗颗粒度城市定位，直接调用移动终端底层真实GPS物理位置，实现更精准的定位；精准辐射门店周边</a:t>
            </a:r>
            <a:r>
              <a:rPr lang="en-US" altLang="zh-CN" sz="1400">
                <a:sym typeface="+mn-ea"/>
              </a:rPr>
              <a:t>1</a:t>
            </a:r>
            <a:r>
              <a:rPr lang="zh-CN" altLang="en-US" sz="1400">
                <a:sym typeface="+mn-ea"/>
              </a:rPr>
              <a:t>-10公里核心客源地带，将周边高潜客户一网打尽。</a:t>
            </a:r>
            <a:endParaRPr lang="zh-CN" altLang="en-US" sz="1400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18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、自动加好友、自动加群、自动微信朋友圈互动、自动发朋友圈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829310" y="1322705"/>
            <a:ext cx="10391140" cy="5513705"/>
            <a:chOff x="77" y="2064"/>
            <a:chExt cx="16364" cy="8683"/>
          </a:xfrm>
        </p:grpSpPr>
        <p:pic>
          <p:nvPicPr>
            <p:cNvPr id="1" name="图片 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" y="2065"/>
              <a:ext cx="3603" cy="866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0" y="2065"/>
              <a:ext cx="4105" cy="868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85" y="2064"/>
              <a:ext cx="4167" cy="866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52" y="2065"/>
              <a:ext cx="4489" cy="464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80" y="6237"/>
              <a:ext cx="4560" cy="4492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19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、小程序支持创建智能体/知识库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90" y="1229995"/>
            <a:ext cx="5138420" cy="55530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8430" y="1229995"/>
            <a:ext cx="6816090" cy="55530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840486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、龙虾手机功能：小程序支持以龙虾模式远程操控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手机</a:t>
            </a:r>
            <a:endParaRPr lang="zh-CN" altLang="en-US" sz="2400"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龙虾手机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24000" y="1233805"/>
            <a:ext cx="9144000" cy="5143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21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、地图获客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（适合结果交付，一条获客线索多少钱等，仅</a:t>
            </a:r>
            <a:r>
              <a:rPr lang="en-US" altLang="zh-CN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PC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端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支持）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5" y="1227455"/>
            <a:ext cx="12030710" cy="56305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877443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22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、1部手机就是一支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军团，1个账号可以管理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N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手机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265" y="1214755"/>
            <a:ext cx="4816475" cy="51669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06220" y="6350635"/>
            <a:ext cx="5082540" cy="5149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400"/>
              <a:t>一个账号可以做</a:t>
            </a:r>
            <a:r>
              <a:rPr lang="en-US" altLang="zh-CN" sz="1400"/>
              <a:t>N</a:t>
            </a:r>
            <a:r>
              <a:rPr lang="zh-CN" altLang="en-US" sz="1400"/>
              <a:t>个人设，一个人设对应一台</a:t>
            </a:r>
            <a:r>
              <a:rPr lang="en-US" altLang="zh-CN" sz="1400"/>
              <a:t>AI</a:t>
            </a:r>
            <a:r>
              <a:rPr lang="zh-CN" altLang="en-US" sz="1400"/>
              <a:t>手机</a:t>
            </a:r>
            <a:endParaRPr lang="zh-CN" altLang="en-US" sz="1400"/>
          </a:p>
          <a:p>
            <a:pPr algn="ctr"/>
            <a:r>
              <a:rPr lang="zh-CN" altLang="en-US" sz="1400"/>
              <a:t>即一人可以运营多个</a:t>
            </a:r>
            <a:r>
              <a:rPr lang="en-US" altLang="zh-CN" sz="1400"/>
              <a:t>IP</a:t>
            </a:r>
            <a:r>
              <a:rPr lang="zh-CN" altLang="en-US" sz="1400"/>
              <a:t>，适合连锁企业</a:t>
            </a:r>
            <a:r>
              <a:rPr lang="zh-CN" altLang="en-US" sz="1400"/>
              <a:t>运营、个人创业</a:t>
            </a:r>
            <a:r>
              <a:rPr lang="en-US" altLang="zh-CN" sz="1400"/>
              <a:t>/</a:t>
            </a:r>
            <a:r>
              <a:rPr lang="zh-CN" altLang="en-US" sz="1400"/>
              <a:t>副业</a:t>
            </a:r>
            <a:r>
              <a:rPr lang="zh-CN" altLang="en-US" sz="1400"/>
              <a:t>等</a:t>
            </a:r>
            <a:endParaRPr lang="zh-CN" altLang="en-US" sz="140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670" y="1214120"/>
            <a:ext cx="2409190" cy="516763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285865" y="6343015"/>
            <a:ext cx="5857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/>
              <a:t>一个账号可以管理多个</a:t>
            </a:r>
            <a:r>
              <a:rPr lang="en-US" altLang="zh-CN" sz="1400"/>
              <a:t>AI</a:t>
            </a:r>
            <a:r>
              <a:rPr lang="zh-CN" altLang="en-US" sz="1400"/>
              <a:t>手机，即一人可以做多个不同的赛道</a:t>
            </a:r>
            <a:endParaRPr lang="zh-CN" altLang="en-US" sz="1400"/>
          </a:p>
          <a:p>
            <a:pPr algn="ctr"/>
            <a:r>
              <a:rPr lang="zh-CN" altLang="en-US" sz="1400"/>
              <a:t>适合</a:t>
            </a:r>
            <a:r>
              <a:rPr lang="zh-CN" altLang="en-US" sz="1400"/>
              <a:t>景区文旅、明星圈粉、多产品</a:t>
            </a:r>
            <a:r>
              <a:rPr lang="en-US" altLang="zh-CN" sz="1400"/>
              <a:t>/</a:t>
            </a:r>
            <a:r>
              <a:rPr lang="zh-CN" altLang="en-US" sz="1400"/>
              <a:t>多品牌运营、电商运营</a:t>
            </a:r>
            <a:r>
              <a:rPr lang="zh-CN" altLang="en-US" sz="1400"/>
              <a:t>等</a:t>
            </a:r>
            <a:endParaRPr lang="zh-CN" altLang="en-US" sz="1400"/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2896870" cy="5854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982472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23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、自动挂载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IP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地址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（全平台）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、购物车</a:t>
            </a:r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（暂时仅支持抖音）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9890" y="6340475"/>
            <a:ext cx="11459845" cy="454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400">
                <a:sym typeface="+mn-ea"/>
              </a:rPr>
              <a:t>发布内容时，</a:t>
            </a:r>
            <a:r>
              <a:rPr lang="zh-CN" altLang="en-US" sz="1400">
                <a:solidFill>
                  <a:schemeClr val="bg2">
                    <a:lumMod val="50000"/>
                  </a:schemeClr>
                </a:solidFill>
              </a:rPr>
              <a:t>全平台自动挂载</a:t>
            </a:r>
            <a:r>
              <a:rPr lang="en-US" altLang="zh-CN" sz="1400">
                <a:solidFill>
                  <a:schemeClr val="bg2">
                    <a:lumMod val="50000"/>
                  </a:schemeClr>
                </a:solidFill>
              </a:rPr>
              <a:t>IP</a:t>
            </a:r>
            <a:r>
              <a:rPr lang="zh-CN" altLang="en-US" sz="1400">
                <a:solidFill>
                  <a:schemeClr val="bg2">
                    <a:lumMod val="50000"/>
                  </a:schemeClr>
                </a:solidFill>
              </a:rPr>
              <a:t>地址，</a:t>
            </a:r>
            <a:r>
              <a:rPr lang="zh-CN" altLang="en-US" sz="1400">
                <a:sym typeface="+mn-ea"/>
              </a:rPr>
              <a:t>抖音账号可挂载6个购物车</a:t>
            </a:r>
            <a:endParaRPr lang="zh-CN" altLang="en-US" sz="1000"/>
          </a:p>
          <a:p>
            <a:pPr algn="ctr"/>
            <a:r>
              <a:rPr lang="zh-CN" altLang="en-US" sz="1200"/>
              <a:t>（人在出差、旅游、国外等均可让发布的每一条自媒体内容显示预设的IP位置，电商公司代理外省外地产品时亦可放置AI手机至供应链工厂内可实现完美的IP位置</a:t>
            </a:r>
            <a:r>
              <a:rPr lang="zh-CN" altLang="en-US" sz="1200"/>
              <a:t>显示）</a:t>
            </a:r>
            <a:endParaRPr lang="zh-CN" altLang="en-US" sz="1200"/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89255" y="1235710"/>
            <a:ext cx="11460480" cy="5104765"/>
            <a:chOff x="960" y="1964"/>
            <a:chExt cx="18048" cy="8039"/>
          </a:xfrm>
        </p:grpSpPr>
        <p:pic>
          <p:nvPicPr>
            <p:cNvPr id="1" name="图片 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" y="1965"/>
              <a:ext cx="4299" cy="803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9" y="1965"/>
              <a:ext cx="4437" cy="8038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96" y="1964"/>
              <a:ext cx="4508" cy="8038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204" y="1965"/>
              <a:ext cx="4804" cy="8038"/>
            </a:xfrm>
            <a:prstGeom prst="rect">
              <a:avLst/>
            </a:prstGeom>
          </p:spPr>
        </p:pic>
      </p:grpSp>
    </p:spTree>
    <p:custDataLst>
      <p:tags r:id="rId7"/>
    </p:custData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3198495" cy="5734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676148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24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、自动设置固定封面，辨识度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直接拉升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62150" y="6464935"/>
            <a:ext cx="8267700" cy="3060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400">
                <a:solidFill>
                  <a:schemeClr val="bg2">
                    <a:lumMod val="50000"/>
                  </a:schemeClr>
                </a:solidFill>
              </a:rPr>
              <a:t>支持自动设置固定封面（短视频封面），</a:t>
            </a:r>
            <a:r>
              <a:rPr lang="zh-CN" altLang="en-US" sz="1400"/>
              <a:t>可以极好的</a:t>
            </a:r>
            <a:r>
              <a:rPr lang="zh-CN" altLang="en-US" sz="1400">
                <a:solidFill>
                  <a:schemeClr val="bg2">
                    <a:lumMod val="50000"/>
                  </a:schemeClr>
                </a:solidFill>
              </a:rPr>
              <a:t>提升品牌辨识度</a:t>
            </a:r>
            <a:r>
              <a:rPr lang="zh-CN" altLang="en-US" sz="1400"/>
              <a:t>、统一形象、统一格调、</a:t>
            </a:r>
            <a:r>
              <a:rPr lang="zh-CN" altLang="en-US" sz="1400"/>
              <a:t>入脑入心</a:t>
            </a:r>
            <a:endParaRPr lang="zh-CN" altLang="en-US" sz="1400"/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38785" y="1247775"/>
            <a:ext cx="4335145" cy="5103495"/>
            <a:chOff x="960" y="1965"/>
            <a:chExt cx="6827" cy="8037"/>
          </a:xfrm>
        </p:grpSpPr>
        <p:pic>
          <p:nvPicPr>
            <p:cNvPr id="1" name="图片 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" y="1965"/>
              <a:ext cx="4299" cy="803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9" y="1965"/>
              <a:ext cx="2529" cy="2504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59" y="4469"/>
              <a:ext cx="2528" cy="3036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59" y="7452"/>
              <a:ext cx="2529" cy="2551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5165090" y="1246505"/>
            <a:ext cx="7026910" cy="5156835"/>
            <a:chOff x="8262" y="1963"/>
            <a:chExt cx="11066" cy="8121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62" y="1963"/>
              <a:ext cx="4045" cy="812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937" y="1965"/>
              <a:ext cx="3391" cy="8119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33665" y="1247775"/>
            <a:ext cx="2345055" cy="515429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128268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25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、随手可得的矩阵威力：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2个人的极限是10个账号，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的极限是1000个账号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275715"/>
            <a:ext cx="10801350" cy="55822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/>
      <p:pic>
        <p:nvPicPr>
          <p:cNvPr id="2097161" name="内容占位符 2" descr="G:/29-企业文化/斐波那数列黄金曲线_0512 - 定版.png斐波那数列黄金曲线_0512 - 定版"/>
          <p:cNvPicPr>
            <a:picLocks noChangeAspect="1"/>
          </p:cNvPicPr>
          <p:nvPr>
            <p:ph idx="16392"/>
            <p:custDataLst>
              <p:tags r:id="rId1"/>
            </p:custDataLst>
          </p:nvPr>
        </p:nvPicPr>
        <p:blipFill>
          <a:blip r:embed="rId2"/>
          <a:srcRect t="29078" b="29287"/>
          <a:stretch>
            <a:fillRect/>
          </a:stretch>
        </p:blipFill>
        <p:spPr>
          <a:xfrm>
            <a:off x="609600" y="1524000"/>
            <a:ext cx="10973435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048686" name="装饰  2"/>
          <p:cNvSpPr>
            <a:spLocks noGrp="1"/>
          </p:cNvSpPr>
          <p:nvPr>
            <p:ph type="body" idx="16393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687" name="文本占位符 4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公司使命</a:t>
            </a:r>
            <a:endParaRPr lang="zh-CN" altLang="en-US"/>
          </a:p>
        </p:txBody>
      </p:sp>
      <p:sp>
        <p:nvSpPr>
          <p:cNvPr id="1048688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>
          <a:xfrm>
            <a:off x="695325" y="5029200"/>
            <a:ext cx="3317875" cy="1219200"/>
          </a:xfrm>
        </p:spPr>
        <p:txBody>
          <a:bodyPr/>
          <a:p>
            <a:pPr algn="l">
              <a:lnSpc>
                <a:spcPct val="125000"/>
              </a:lnSpc>
            </a:pPr>
            <a:r>
              <a:rPr lang="zh-CN" altLang="en-US">
                <a:sym typeface="+mn-ea"/>
              </a:rPr>
              <a:t>让每个人都能成为智慧的</a:t>
            </a:r>
            <a:r>
              <a:rPr lang="en-US" altLang="zh-CN">
                <a:sym typeface="+mn-ea"/>
              </a:rPr>
              <a:t>AI</a:t>
            </a:r>
            <a:r>
              <a:rPr lang="zh-CN" altLang="en-US">
                <a:sym typeface="+mn-ea"/>
              </a:rPr>
              <a:t>指挥官</a:t>
            </a:r>
            <a:endParaRPr lang="zh-CN" altLang="en-US"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>
                <a:sym typeface="+mn-ea"/>
              </a:rPr>
              <a:t>让每个奋斗者都能轻松拥抱海量流量</a:t>
            </a:r>
            <a:endParaRPr lang="zh-CN" altLang="en-US"/>
          </a:p>
          <a:p>
            <a:pPr algn="l">
              <a:lnSpc>
                <a:spcPct val="125000"/>
              </a:lnSpc>
            </a:pPr>
            <a:endParaRPr lang="zh-CN" altLang="en-US"/>
          </a:p>
        </p:txBody>
      </p:sp>
      <p:sp>
        <p:nvSpPr>
          <p:cNvPr id="1048689" name="装饰  5"/>
          <p:cNvSpPr>
            <a:spLocks noGrp="1"/>
          </p:cNvSpPr>
          <p:nvPr>
            <p:ph type="body" idx="16394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690" name="文本占位符 7"/>
          <p:cNvSpPr>
            <a:spLocks noGrp="1"/>
          </p:cNvSpPr>
          <p:nvPr>
            <p:ph type="body" idx="16388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公司愿景</a:t>
            </a:r>
            <a:endParaRPr lang="zh-CN" altLang="en-US"/>
          </a:p>
        </p:txBody>
      </p:sp>
      <p:sp>
        <p:nvSpPr>
          <p:cNvPr id="1048691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用智能算法与硅基力量</a:t>
            </a:r>
            <a:endParaRPr lang="zh-CN" altLang="en-US"/>
          </a:p>
          <a:p>
            <a:pPr algn="l">
              <a:lnSpc>
                <a:spcPct val="125000"/>
              </a:lnSpc>
            </a:pPr>
            <a:r>
              <a:rPr lang="zh-CN" altLang="en-US"/>
              <a:t>助力人类构建强大的智能秩序</a:t>
            </a:r>
            <a:endParaRPr lang="zh-CN" altLang="en-US"/>
          </a:p>
        </p:txBody>
      </p:sp>
      <p:sp>
        <p:nvSpPr>
          <p:cNvPr id="1048692" name="装饰  8"/>
          <p:cNvSpPr>
            <a:spLocks noGrp="1"/>
          </p:cNvSpPr>
          <p:nvPr>
            <p:ph type="body" idx="16395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48693" name="文本占位符 10"/>
          <p:cNvSpPr>
            <a:spLocks noGrp="1"/>
          </p:cNvSpPr>
          <p:nvPr>
            <p:ph type="body" idx="16390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公司价值观</a:t>
            </a:r>
            <a:endParaRPr lang="zh-CN" altLang="en-US"/>
          </a:p>
        </p:txBody>
      </p:sp>
      <p:sp>
        <p:nvSpPr>
          <p:cNvPr id="1048694" name="文本占位符 11"/>
          <p:cNvSpPr>
            <a:spLocks noGrp="1"/>
          </p:cNvSpPr>
          <p:nvPr>
            <p:ph type="body" idx="16391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cs typeface="Arial" panose="020B0604020202020204" pitchFamily="34" charset="0"/>
              </a:rPr>
              <a:t>真</a:t>
            </a:r>
            <a:r>
              <a:rPr lang="en-US" altLang="zh-CN">
                <a:solidFill>
                  <a:schemeClr val="tx1"/>
                </a:solidFill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chemeClr val="tx1"/>
                </a:solidFill>
                <a:cs typeface="Arial" panose="020B0604020202020204" pitchFamily="34" charset="0"/>
              </a:rPr>
              <a:t>，真无人，真生产力</a:t>
            </a:r>
            <a:endParaRPr lang="zh-CN" altLang="en-US"/>
          </a:p>
        </p:txBody>
      </p:sp>
      <p:pic>
        <p:nvPicPr>
          <p:cNvPr id="2097162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09540" y="0"/>
            <a:ext cx="1473200" cy="1475740"/>
          </a:xfrm>
          <a:prstGeom prst="rect">
            <a:avLst/>
          </a:prstGeom>
        </p:spPr>
      </p:pic>
      <p:sp>
        <p:nvSpPr>
          <p:cNvPr id="1048695" name="文本框 13"/>
          <p:cNvSpPr txBox="1"/>
          <p:nvPr userDrawn="1"/>
        </p:nvSpPr>
        <p:spPr>
          <a:xfrm>
            <a:off x="660394" y="6462752"/>
            <a:ext cx="3230880" cy="245110"/>
          </a:xfrm>
          <a:prstGeom prst="rect">
            <a:avLst/>
          </a:prstGeom>
        </p:spPr>
        <p:txBody>
          <a:bodyPr wrap="none" rtlCol="0">
            <a:spAutoFit/>
          </a:bodyPr>
          <a:p>
            <a:pPr algn="l"/>
            <a:r>
              <a:rPr lang="zh-CN" altLang="en-US" sz="1000"/>
              <a:t>科技向善，</a:t>
            </a:r>
            <a:r>
              <a:rPr lang="en-US" altLang="zh-CN" sz="1000"/>
              <a:t>AI</a:t>
            </a:r>
            <a:r>
              <a:rPr lang="zh-CN" altLang="en-US" sz="1000"/>
              <a:t>平权，致力于实现技术的普及与公平应用</a:t>
            </a:r>
            <a:endParaRPr lang="zh-CN" altLang="en-US" sz="1000"/>
          </a:p>
        </p:txBody>
      </p:sp>
      <p:sp>
        <p:nvSpPr>
          <p:cNvPr id="1048696" name="文本框 14"/>
          <p:cNvSpPr txBox="1"/>
          <p:nvPr userDrawn="1"/>
        </p:nvSpPr>
        <p:spPr>
          <a:xfrm>
            <a:off x="4521219" y="6462760"/>
            <a:ext cx="2849880" cy="245110"/>
          </a:xfrm>
          <a:prstGeom prst="rect">
            <a:avLst/>
          </a:prstGeom>
        </p:spPr>
        <p:txBody>
          <a:bodyPr wrap="none" rtlCol="0">
            <a:spAutoFit/>
          </a:bodyPr>
          <a:p>
            <a:pPr algn="l"/>
            <a:r>
              <a:rPr lang="zh-CN" altLang="en-US" sz="1000"/>
              <a:t>推动智能社会健康、和谐、可持续</a:t>
            </a:r>
            <a:r>
              <a:rPr lang="zh-CN" altLang="en-US" sz="1000"/>
              <a:t>的高质量发展</a:t>
            </a:r>
            <a:endParaRPr lang="zh-CN" altLang="en-US" sz="1000"/>
          </a:p>
        </p:txBody>
      </p:sp>
      <p:sp>
        <p:nvSpPr>
          <p:cNvPr id="1048697" name="文本占位符 11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8483600" y="6463030"/>
            <a:ext cx="3031490" cy="40005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1000"/>
              <a:t>用</a:t>
            </a:r>
            <a:r>
              <a:rPr lang="en-US" altLang="zh-CN" sz="1000"/>
              <a:t> </a:t>
            </a:r>
            <a:r>
              <a:rPr lang="zh-CN" altLang="en-US" sz="1000"/>
              <a:t>AI</a:t>
            </a:r>
            <a:r>
              <a:rPr lang="en-US" altLang="zh-CN" sz="1000"/>
              <a:t> </a:t>
            </a:r>
            <a:r>
              <a:rPr lang="zh-CN" altLang="en-US" sz="1000"/>
              <a:t>解放人，让人去享受</a:t>
            </a:r>
            <a:r>
              <a:rPr lang="zh-CN" altLang="en-US" sz="1000"/>
              <a:t>生命、专注更有价值的事情</a:t>
            </a:r>
            <a:endParaRPr lang="zh-CN" altLang="en-US" sz="1000"/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92725" y="1226185"/>
            <a:ext cx="13074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公司</a:t>
            </a:r>
            <a:r>
              <a:rPr lang="en-US" altLang="zh-CN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logo</a:t>
            </a:r>
            <a:r>
              <a:rPr lang="zh-CN" altLang="en-US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：虎鲸</a:t>
            </a:r>
            <a:endParaRPr lang="zh-CN" altLang="en-US" sz="1200">
              <a:solidFill>
                <a:srgbClr val="1D6EFB"/>
              </a:solidFill>
              <a:latin typeface="方正仿宋_GB2312" panose="02000000000000000000" charset="-122"/>
              <a:ea typeface="方正仿宋_GB2312" panose="02000000000000000000" charset="-122"/>
              <a:cs typeface="方正仿宋_GB2312" panose="02000000000000000000" charset="-122"/>
            </a:endParaRPr>
          </a:p>
        </p:txBody>
      </p:sp>
      <p:pic>
        <p:nvPicPr>
          <p:cNvPr id="6" name="图片 5" descr="透明(100)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21880" y="116840"/>
            <a:ext cx="1241425" cy="12414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225665" y="1225550"/>
            <a:ext cx="1732915" cy="276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产品</a:t>
            </a:r>
            <a:r>
              <a:rPr lang="en-US" altLang="zh-CN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logo</a:t>
            </a:r>
            <a:r>
              <a:rPr lang="zh-CN" altLang="en-US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：虎鲸</a:t>
            </a:r>
            <a:r>
              <a:rPr lang="zh-CN" altLang="en-US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智能体</a:t>
            </a:r>
            <a:endParaRPr lang="zh-CN" altLang="en-US" sz="1200">
              <a:solidFill>
                <a:srgbClr val="1D6EFB"/>
              </a:solidFill>
              <a:latin typeface="方正仿宋_GB2312" panose="02000000000000000000" charset="-122"/>
              <a:ea typeface="方正仿宋_GB2312" panose="02000000000000000000" charset="-122"/>
              <a:cs typeface="方正仿宋_GB2312" panose="02000000000000000000" charset="-122"/>
            </a:endParaRPr>
          </a:p>
        </p:txBody>
      </p:sp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5"/>
            </p:custDataLst>
          </p:nvPr>
        </p:nvSpPr>
        <p:spPr>
          <a:xfrm>
            <a:off x="609600" y="835025"/>
            <a:ext cx="1965960" cy="434975"/>
          </a:xfrm>
          <a:noFill/>
        </p:spPr>
        <p:txBody>
          <a:bodyPr vert="horz" wrap="square" lIns="0" tIns="0" rIns="0" bIns="0" rtlCol="0" anchor="t">
            <a:normAutofit/>
          </a:bodyPr>
          <a:p>
            <a:pPr lvl="0" algn="l">
              <a:buClrTx/>
              <a:buSzTx/>
              <a:buFontTx/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3、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企业文化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、公司概况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16"/>
            </p:custDataLst>
          </p:nvPr>
        </p:nvSpPr>
        <p:spPr>
          <a:xfrm>
            <a:off x="347345" y="3383280"/>
            <a:ext cx="2222500" cy="96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lvl="0" algn="ctr"/>
            <a:r>
              <a:rPr lang="en-US" altLang="zh-CN" sz="2000" b="1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1.01³⁶⁵=37.8</a:t>
            </a:r>
            <a:endParaRPr lang="en-US" altLang="zh-CN" sz="2000" b="1">
              <a:ln w="15875"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</a:gradFill>
              </a:ln>
              <a:noFill/>
              <a:effectLst/>
            </a:endParaRPr>
          </a:p>
          <a:p>
            <a:pPr algn="ctr"/>
            <a:r>
              <a:rPr lang="en-US" altLang="zh-CN" sz="2000" b="1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0.99³⁶⁵=0.03</a:t>
            </a:r>
            <a:endParaRPr lang="en-US" altLang="zh-CN" sz="2000" b="1">
              <a:ln w="15875"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</a:gradFill>
              </a:ln>
              <a:noFill/>
              <a:effectLst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342755" y="3383280"/>
            <a:ext cx="142938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l"/>
            <a:r>
              <a:rPr lang="en-US" altLang="zh-CN" sz="2000" b="1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2⁴=16</a:t>
            </a:r>
            <a:endParaRPr lang="en-US" altLang="zh-CN" sz="2000" b="1">
              <a:ln w="15875"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</a:gradFill>
              </a:ln>
              <a:noFill/>
              <a:effectLst/>
            </a:endParaRPr>
          </a:p>
          <a:p>
            <a:pPr algn="l"/>
            <a:r>
              <a:rPr lang="en-US" altLang="zh-CN" sz="2000" b="1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⁴2=65536</a:t>
            </a:r>
            <a:endParaRPr lang="en-US" altLang="zh-CN" sz="2000" b="1">
              <a:ln w="15875"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</a:gradFill>
              </a:ln>
              <a:noFill/>
              <a:effectLst/>
            </a:endParaRPr>
          </a:p>
        </p:txBody>
      </p:sp>
      <p:sp>
        <p:nvSpPr>
          <p:cNvPr id="9" name="矩形 8"/>
          <p:cNvSpPr/>
          <p:nvPr>
            <p:custDataLst>
              <p:tags r:id="rId17"/>
            </p:custDataLst>
          </p:nvPr>
        </p:nvSpPr>
        <p:spPr>
          <a:xfrm>
            <a:off x="2386648" y="3388360"/>
            <a:ext cx="207962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lvl="0" algn="ctr"/>
            <a:r>
              <a:rPr lang="en-US" altLang="zh-CN" sz="2000" b="1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1.02³⁶⁵=1377.4</a:t>
            </a:r>
            <a:endParaRPr lang="en-US" altLang="zh-CN" sz="2000" b="1">
              <a:ln w="15875"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</a:gradFill>
              </a:ln>
              <a:noFill/>
              <a:effectLst/>
            </a:endParaRPr>
          </a:p>
          <a:p>
            <a:pPr algn="ctr"/>
            <a:r>
              <a:rPr lang="en-US" altLang="zh-CN" sz="2000" b="1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0.98</a:t>
            </a:r>
            <a:r>
              <a:rPr lang="en-US" altLang="zh-CN" sz="2000" b="1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  <a:sym typeface="+mn-ea"/>
              </a:rPr>
              <a:t>³⁶⁵</a:t>
            </a:r>
            <a:r>
              <a:rPr lang="en-US" altLang="zh-CN" sz="2000" b="1">
                <a:ln w="15875"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</a:ln>
                <a:noFill/>
                <a:effectLst/>
              </a:rPr>
              <a:t>=0.0006</a:t>
            </a:r>
            <a:endParaRPr lang="en-US" altLang="zh-CN" sz="2000" b="1">
              <a:ln w="15875"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</a:gradFill>
              </a:ln>
              <a:noFill/>
              <a:effectLst/>
            </a:endParaRPr>
          </a:p>
        </p:txBody>
      </p:sp>
      <p:pic>
        <p:nvPicPr>
          <p:cNvPr id="10" name="图片 9" descr="行胜于言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90885" y="3404870"/>
            <a:ext cx="623570" cy="596265"/>
          </a:xfrm>
          <a:prstGeom prst="rect">
            <a:avLst/>
          </a:prstGeom>
        </p:spPr>
      </p:pic>
      <p:pic>
        <p:nvPicPr>
          <p:cNvPr id="13" name="图片 12" descr="虎鲸-打招呼（透明）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24935" y="204470"/>
            <a:ext cx="545465" cy="101092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620770" y="1226185"/>
            <a:ext cx="13074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卡通形象：</a:t>
            </a:r>
            <a:r>
              <a:rPr lang="zh-CN" altLang="en-US" sz="1200">
                <a:solidFill>
                  <a:srgbClr val="1D6EFB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rPr>
              <a:t>小鲸</a:t>
            </a:r>
            <a:endParaRPr lang="zh-CN" altLang="en-US" sz="1200">
              <a:solidFill>
                <a:srgbClr val="1D6EFB"/>
              </a:solidFill>
              <a:latin typeface="方正仿宋_GB2312" panose="02000000000000000000" charset="-122"/>
              <a:ea typeface="方正仿宋_GB2312" panose="02000000000000000000" charset="-122"/>
              <a:cs typeface="方正仿宋_GB2312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20"/>
    </p:custData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128268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25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、随手可得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的矩阵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威力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95" y="1285875"/>
            <a:ext cx="10772775" cy="55721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128268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25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、随手可得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的矩阵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威力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1257935"/>
            <a:ext cx="10763250" cy="55968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439928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26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、智能化、自动化、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无人化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687570" y="835025"/>
            <a:ext cx="5762625" cy="5989955"/>
            <a:chOff x="7382" y="1315"/>
            <a:chExt cx="9075" cy="9433"/>
          </a:xfrm>
        </p:grpSpPr>
        <p:pic>
          <p:nvPicPr>
            <p:cNvPr id="94" name="图像" descr="图像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82" y="1315"/>
              <a:ext cx="9075" cy="9433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95" name="圆角矩形"/>
            <p:cNvSpPr/>
            <p:nvPr/>
          </p:nvSpPr>
          <p:spPr>
            <a:xfrm>
              <a:off x="7445" y="1315"/>
              <a:ext cx="5246" cy="2071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3175">
              <a:miter lim="400000"/>
            </a:ln>
          </p:spPr>
          <p:txBody>
            <a:bodyPr lIns="19050" tIns="19050" rIns="19050" bIns="19050" anchor="ctr"/>
            <a:lstStyle/>
            <a:p>
              <a:pPr algn="ctr" defTabSz="309245">
                <a:defRPr sz="12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64515" y="3372485"/>
            <a:ext cx="4064000" cy="9144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r>
              <a:rPr lang="zh-CN" altLang="en-US">
                <a:sym typeface="+mn-ea"/>
              </a:rPr>
              <a:t>智硅</a:t>
            </a:r>
            <a:r>
              <a:rPr lang="en-US" altLang="zh-CN">
                <a:sym typeface="+mn-ea"/>
              </a:rPr>
              <a:t>AI</a:t>
            </a:r>
            <a:r>
              <a:rPr lang="zh-CN" altLang="en-US">
                <a:sym typeface="+mn-ea"/>
              </a:rPr>
              <a:t>系统具备</a:t>
            </a:r>
            <a:r>
              <a:rPr lang="en-US" altLang="zh-CN">
                <a:sym typeface="+mn-ea"/>
              </a:rPr>
              <a:t>L5</a:t>
            </a:r>
            <a:r>
              <a:rPr lang="zh-CN" altLang="en-US">
                <a:sym typeface="+mn-ea"/>
              </a:rPr>
              <a:t>级</a:t>
            </a:r>
            <a:r>
              <a:rPr lang="zh-CN" altLang="en-US">
                <a:sym typeface="+mn-ea"/>
              </a:rPr>
              <a:t>能力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支持手动、半自动、全自动</a:t>
            </a:r>
            <a:r>
              <a:rPr lang="zh-CN" altLang="en-US">
                <a:sym typeface="+mn-ea"/>
              </a:rPr>
              <a:t>工作模式</a:t>
            </a:r>
            <a:endParaRPr lang="zh-CN" altLang="en-US"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1057021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27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sz="2400">
                <a:sym typeface="+mn-ea"/>
              </a:rPr>
              <a:t>卖软件的时代已经过去：传统营销领域的工作方式的演进</a:t>
            </a:r>
            <a:endParaRPr lang="zh-CN" altLang="en-US" sz="1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2" name="文本框 44"/>
          <p:cNvSpPr txBox="1"/>
          <p:nvPr/>
        </p:nvSpPr>
        <p:spPr>
          <a:xfrm>
            <a:off x="544195" y="1329055"/>
            <a:ext cx="3734435" cy="436245"/>
          </a:xfrm>
          <a:prstGeom prst="rect">
            <a:avLst/>
          </a:prstGeom>
          <a:ln w="12700">
            <a:miter lim="400000"/>
          </a:ln>
        </p:spPr>
        <p:txBody>
          <a:bodyPr wrap="square" lIns="34289" tIns="34289" rIns="34289" bIns="34289">
            <a:spAutoFit/>
          </a:bodyPr>
          <a:lstStyle>
            <a:lvl1pPr defTabSz="685800">
              <a:defRPr sz="900">
                <a:solidFill>
                  <a:srgbClr val="FFFFFF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微软雅黑 Light" panose="020B0502040204020203" charset="-122"/>
              </a:defRPr>
            </a:lvl1pPr>
          </a:lstStyle>
          <a:p>
            <a:r>
              <a:rPr sz="2400">
                <a:solidFill>
                  <a:schemeClr val="tx1"/>
                </a:solidFill>
              </a:rPr>
              <a:t>效率突破：AI重塑工作逻辑</a:t>
            </a:r>
            <a:endParaRPr sz="2400">
              <a:solidFill>
                <a:schemeClr val="tx1"/>
              </a:solidFill>
            </a:endParaRPr>
          </a:p>
        </p:txBody>
      </p:sp>
      <p:grpSp>
        <p:nvGrpSpPr>
          <p:cNvPr id="107" name="成组"/>
          <p:cNvGrpSpPr/>
          <p:nvPr/>
        </p:nvGrpSpPr>
        <p:grpSpPr>
          <a:xfrm>
            <a:off x="3181060" y="2147609"/>
            <a:ext cx="1185446" cy="1185441"/>
            <a:chOff x="0" y="0"/>
            <a:chExt cx="1185445" cy="1185440"/>
          </a:xfrm>
        </p:grpSpPr>
        <p:grpSp>
          <p:nvGrpSpPr>
            <p:cNvPr id="105" name="组合 45"/>
            <p:cNvGrpSpPr/>
            <p:nvPr/>
          </p:nvGrpSpPr>
          <p:grpSpPr>
            <a:xfrm>
              <a:off x="-1" y="-1"/>
              <a:ext cx="1185447" cy="1185442"/>
              <a:chOff x="0" y="0"/>
              <a:chExt cx="1185445" cy="1185440"/>
            </a:xfrm>
          </p:grpSpPr>
          <p:sp>
            <p:nvSpPr>
              <p:cNvPr id="103" name="椭圆 10"/>
              <p:cNvSpPr/>
              <p:nvPr/>
            </p:nvSpPr>
            <p:spPr>
              <a:xfrm>
                <a:off x="-1" y="0"/>
                <a:ext cx="1185447" cy="1185441"/>
              </a:xfrm>
              <a:prstGeom prst="ellipse">
                <a:avLst/>
              </a:prstGeom>
              <a:noFill/>
              <a:ln w="3175" cap="flat">
                <a:solidFill>
                  <a:srgbClr val="808080"/>
                </a:solidFill>
                <a:prstDash val="dash"/>
                <a:miter lim="800000"/>
                <a:tailEnd type="stealth" w="med" len="med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>
                  <a:defRPr sz="1400">
                    <a:latin typeface="OPPOSans R"/>
                    <a:ea typeface="OPPOSans R"/>
                    <a:cs typeface="OPPOSans R"/>
                    <a:sym typeface="OPPOSans R"/>
                  </a:defRPr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椭圆 11"/>
              <p:cNvSpPr/>
              <p:nvPr/>
            </p:nvSpPr>
            <p:spPr>
              <a:xfrm>
                <a:off x="87680" y="87678"/>
                <a:ext cx="1010084" cy="1010084"/>
              </a:xfrm>
              <a:prstGeom prst="ellipse">
                <a:avLst/>
              </a:prstGeom>
              <a:gradFill flip="none" rotWithShape="1">
                <a:gsLst>
                  <a:gs pos="30000">
                    <a:srgbClr val="262626"/>
                  </a:gs>
                  <a:gs pos="100000">
                    <a:srgbClr val="0D0D0D"/>
                  </a:gs>
                </a:gsLst>
                <a:lin ang="5400000" scaled="0"/>
              </a:gradFill>
              <a:ln w="3175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>
                  <a:defRPr sz="1400">
                    <a:solidFill>
                      <a:srgbClr val="FFFFFF"/>
                    </a:solidFill>
                    <a:latin typeface="OPPOSans R"/>
                    <a:ea typeface="OPPOSans R"/>
                    <a:cs typeface="OPPOSans R"/>
                    <a:sym typeface="OPPOSans R"/>
                  </a:defRPr>
                </a:pPr>
                <a:endParaRPr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6" name="1672f33d-1e21-4cfd-a5f8-d4fedac3f0d4@1x.png" descr="1672f33d-1e21-4cfd-a5f8-d4fedac3f0d4@1x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694" y="86434"/>
              <a:ext cx="1016057" cy="101605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sp>
        <p:nvSpPr>
          <p:cNvPr id="108" name="文本框 62"/>
          <p:cNvSpPr txBox="1"/>
          <p:nvPr/>
        </p:nvSpPr>
        <p:spPr>
          <a:xfrm>
            <a:off x="3010159" y="3525266"/>
            <a:ext cx="1414202" cy="279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algn="ctr" defTabSz="685800">
              <a:defRPr sz="1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>
                <a:solidFill>
                  <a:schemeClr val="tx1"/>
                </a:solidFill>
              </a:rPr>
              <a:t>“过去的逻辑”</a:t>
            </a:r>
            <a:endParaRPr>
              <a:solidFill>
                <a:schemeClr val="tx1"/>
              </a:solidFill>
            </a:endParaRPr>
          </a:p>
        </p:txBody>
      </p:sp>
      <p:grpSp>
        <p:nvGrpSpPr>
          <p:cNvPr id="113" name="成组"/>
          <p:cNvGrpSpPr/>
          <p:nvPr/>
        </p:nvGrpSpPr>
        <p:grpSpPr>
          <a:xfrm>
            <a:off x="6104542" y="2140330"/>
            <a:ext cx="1200004" cy="1199999"/>
            <a:chOff x="0" y="0"/>
            <a:chExt cx="1200003" cy="1199998"/>
          </a:xfrm>
        </p:grpSpPr>
        <p:grpSp>
          <p:nvGrpSpPr>
            <p:cNvPr id="111" name="组合 46"/>
            <p:cNvGrpSpPr/>
            <p:nvPr/>
          </p:nvGrpSpPr>
          <p:grpSpPr>
            <a:xfrm>
              <a:off x="-1" y="0"/>
              <a:ext cx="1200005" cy="1199999"/>
              <a:chOff x="0" y="0"/>
              <a:chExt cx="1200003" cy="1199998"/>
            </a:xfrm>
          </p:grpSpPr>
          <p:sp>
            <p:nvSpPr>
              <p:cNvPr id="109" name="椭圆 47"/>
              <p:cNvSpPr/>
              <p:nvPr/>
            </p:nvSpPr>
            <p:spPr>
              <a:xfrm>
                <a:off x="-1" y="0"/>
                <a:ext cx="1200004" cy="1199999"/>
              </a:xfrm>
              <a:prstGeom prst="ellipse">
                <a:avLst/>
              </a:prstGeom>
              <a:noFill/>
              <a:ln w="3175" cap="flat">
                <a:solidFill>
                  <a:srgbClr val="808080"/>
                </a:solidFill>
                <a:prstDash val="dash"/>
                <a:miter lim="800000"/>
                <a:tailEnd type="stealth" w="med" len="med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>
                  <a:defRPr sz="1400">
                    <a:latin typeface="OPPOSans R"/>
                    <a:ea typeface="OPPOSans R"/>
                    <a:cs typeface="OPPOSans R"/>
                    <a:sym typeface="OPPOSans R"/>
                  </a:defRPr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椭圆 48"/>
              <p:cNvSpPr/>
              <p:nvPr/>
            </p:nvSpPr>
            <p:spPr>
              <a:xfrm>
                <a:off x="88757" y="88755"/>
                <a:ext cx="1022488" cy="1022488"/>
              </a:xfrm>
              <a:prstGeom prst="ellipse">
                <a:avLst/>
              </a:prstGeom>
              <a:gradFill flip="none" rotWithShape="1">
                <a:gsLst>
                  <a:gs pos="30000">
                    <a:srgbClr val="262626"/>
                  </a:gs>
                  <a:gs pos="100000">
                    <a:srgbClr val="0D0D0D"/>
                  </a:gs>
                </a:gsLst>
                <a:lin ang="5400000" scaled="0"/>
              </a:gradFill>
              <a:ln w="3175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>
                  <a:defRPr sz="1400">
                    <a:solidFill>
                      <a:srgbClr val="FFFFFF"/>
                    </a:solidFill>
                    <a:latin typeface="OPPOSans R"/>
                    <a:ea typeface="OPPOSans R"/>
                    <a:cs typeface="OPPOSans R"/>
                    <a:sym typeface="OPPOSans R"/>
                  </a:defRPr>
                </a:pPr>
                <a:endParaRPr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2" name="cacd3c37-3372-4f44-8af5-0b3eca2b3175@2x.png" descr="cacd3c37-3372-4f44-8af5-0b3eca2b3175@2x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40" y="83337"/>
              <a:ext cx="1033323" cy="103332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118" name="成组"/>
          <p:cNvGrpSpPr/>
          <p:nvPr/>
        </p:nvGrpSpPr>
        <p:grpSpPr>
          <a:xfrm>
            <a:off x="9040043" y="2146045"/>
            <a:ext cx="1200004" cy="1199999"/>
            <a:chOff x="0" y="0"/>
            <a:chExt cx="1200002" cy="1199998"/>
          </a:xfrm>
        </p:grpSpPr>
        <p:grpSp>
          <p:nvGrpSpPr>
            <p:cNvPr id="116" name="组合 49"/>
            <p:cNvGrpSpPr/>
            <p:nvPr/>
          </p:nvGrpSpPr>
          <p:grpSpPr>
            <a:xfrm>
              <a:off x="0" y="0"/>
              <a:ext cx="1200003" cy="1199999"/>
              <a:chOff x="0" y="0"/>
              <a:chExt cx="1200002" cy="1199998"/>
            </a:xfrm>
          </p:grpSpPr>
          <p:sp>
            <p:nvSpPr>
              <p:cNvPr id="114" name="椭圆 50"/>
              <p:cNvSpPr/>
              <p:nvPr/>
            </p:nvSpPr>
            <p:spPr>
              <a:xfrm>
                <a:off x="-1" y="0"/>
                <a:ext cx="1200004" cy="1199999"/>
              </a:xfrm>
              <a:prstGeom prst="ellipse">
                <a:avLst/>
              </a:prstGeom>
              <a:noFill/>
              <a:ln w="3175" cap="flat">
                <a:solidFill>
                  <a:srgbClr val="808080"/>
                </a:solidFill>
                <a:prstDash val="dash"/>
                <a:miter lim="800000"/>
                <a:tailEnd type="stealth" w="med" len="med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>
                  <a:defRPr sz="1400">
                    <a:latin typeface="OPPOSans R"/>
                    <a:ea typeface="OPPOSans R"/>
                    <a:cs typeface="OPPOSans R"/>
                    <a:sym typeface="OPPOSans R"/>
                  </a:defRPr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椭圆 51"/>
              <p:cNvSpPr/>
              <p:nvPr/>
            </p:nvSpPr>
            <p:spPr>
              <a:xfrm>
                <a:off x="88757" y="88755"/>
                <a:ext cx="1022488" cy="1022488"/>
              </a:xfrm>
              <a:prstGeom prst="ellipse">
                <a:avLst/>
              </a:prstGeom>
              <a:gradFill flip="none" rotWithShape="1">
                <a:gsLst>
                  <a:gs pos="30000">
                    <a:srgbClr val="262626"/>
                  </a:gs>
                  <a:gs pos="100000">
                    <a:srgbClr val="0D0D0D"/>
                  </a:gs>
                </a:gsLst>
                <a:lin ang="5400000" scaled="0"/>
              </a:gradFill>
              <a:ln w="3175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>
                  <a:defRPr sz="1400">
                    <a:solidFill>
                      <a:srgbClr val="FFFFFF"/>
                    </a:solidFill>
                    <a:latin typeface="OPPOSans R"/>
                    <a:ea typeface="OPPOSans R"/>
                    <a:cs typeface="OPPOSans R"/>
                    <a:sym typeface="OPPOSans R"/>
                  </a:defRPr>
                </a:pPr>
                <a:endParaRPr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7" name="2a71fc70-fd35-4bc0-9993-ed73cfdbc429 + af8cd579-52be-4167-8c01-8e7730f64799蒙版@2x.png" descr="2a71fc70-fd35-4bc0-9993-ed73cfdbc429 + af8cd579-52be-4167-8c01-8e7730f64799蒙版@2x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754" y="88974"/>
              <a:ext cx="1026495" cy="102649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sp>
        <p:nvSpPr>
          <p:cNvPr id="119" name="文本框 62"/>
          <p:cNvSpPr txBox="1"/>
          <p:nvPr/>
        </p:nvSpPr>
        <p:spPr>
          <a:xfrm>
            <a:off x="6072258" y="3528446"/>
            <a:ext cx="1231901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ctr" defTabSz="685800">
              <a:defRPr sz="1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>
                <a:solidFill>
                  <a:schemeClr val="tx1"/>
                </a:solidFill>
              </a:rPr>
              <a:t>“现在的逻辑”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120" name="文本框 62"/>
          <p:cNvSpPr txBox="1"/>
          <p:nvPr/>
        </p:nvSpPr>
        <p:spPr>
          <a:xfrm>
            <a:off x="8791298" y="3533526"/>
            <a:ext cx="1767384" cy="279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algn="ctr" defTabSz="685800">
              <a:defRPr sz="1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solidFill>
                  <a:schemeClr val="tx1"/>
                </a:solidFill>
              </a:rPr>
              <a:t>“我们的逻辑”</a:t>
            </a:r>
            <a:endParaRPr>
              <a:solidFill>
                <a:schemeClr val="tx1"/>
              </a:solidFill>
            </a:endParaRPr>
          </a:p>
        </p:txBody>
      </p:sp>
      <p:graphicFrame>
        <p:nvGraphicFramePr>
          <p:cNvPr id="121" name="表格 1"/>
          <p:cNvGraphicFramePr/>
          <p:nvPr>
            <p:custDataLst>
              <p:tags r:id="rId6"/>
            </p:custDataLst>
          </p:nvPr>
        </p:nvGraphicFramePr>
        <p:xfrm>
          <a:off x="1037590" y="3940810"/>
          <a:ext cx="10142220" cy="2675890"/>
        </p:xfrm>
        <a:graphic>
          <a:graphicData uri="http://schemas.openxmlformats.org/drawingml/2006/table">
            <a:tbl>
              <a:tblPr firstRow="1" lastCol="1">
                <a:tableStyleId>{0EEC390E-923C-4E2B-B538-A2565AF832C3}</a:tableStyleId>
              </a:tblPr>
              <a:tblGrid>
                <a:gridCol w="1292225"/>
                <a:gridCol w="2893060"/>
                <a:gridCol w="2894965"/>
                <a:gridCol w="3061970"/>
              </a:tblGrid>
              <a:tr h="507365"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工作方式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员工使用营销工具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营销+AI辅助员工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AI替代员工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</a:tr>
              <a:tr h="506730"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工作流程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👤人+📱工具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👤人+📱工具+🤖</a:t>
                      </a:r>
                      <a:r>
                        <a:rPr lang="en-US" sz="1800"/>
                        <a:t> </a:t>
                      </a:r>
                      <a:r>
                        <a:rPr sz="1800"/>
                        <a:t>AI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🤖</a:t>
                      </a:r>
                      <a:r>
                        <a:rPr lang="en-US" sz="1800"/>
                        <a:t> </a:t>
                      </a:r>
                      <a:r>
                        <a:rPr sz="1800"/>
                        <a:t>AI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</a:tr>
              <a:tr h="711835"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工作瓶颈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员工在操作
效率有上限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员工在监督
效率提升50%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无人值守
效率提升1000%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</a:tr>
              <a:tr h="949960">
                <a:tc>
                  <a:txBody>
                    <a:bodyPr/>
                    <a:lstStyle/>
                    <a:p>
                      <a:pPr algn="ctr" defTabSz="171450">
                        <a:defRPr sz="1800"/>
                      </a:pPr>
                      <a:r>
                        <a:rPr sz="1800"/>
                        <a:t>例子</a:t>
                      </a:r>
                      <a:endParaRPr sz="1800"/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900">
                          <a:solidFill>
                            <a:srgbClr val="EE220D"/>
                          </a:solidFill>
                          <a:latin typeface="PingFang SC Semibold"/>
                          <a:ea typeface="PingFang SC Semibold"/>
                          <a:cs typeface="PingFang SC Semibold"/>
                          <a:sym typeface="PingFang SC Semibold"/>
                        </a:defRPr>
                      </a:pPr>
                      <a:r>
                        <a:rPr sz="1800"/>
                        <a:t>人工驾驶</a:t>
                      </a:r>
                      <a:endParaRPr sz="1800">
                        <a:solidFill>
                          <a:schemeClr val="tx1"/>
                        </a:solidFill>
                      </a:endParaRPr>
                    </a:p>
                    <a:p>
                      <a:pPr algn="ctr" defTabSz="171450">
                        <a:defRPr sz="900">
                          <a:solidFill>
                            <a:srgbClr val="FFFFFF"/>
                          </a:solidFill>
                          <a:latin typeface="PingFang SC Regular"/>
                          <a:ea typeface="PingFang SC Regular"/>
                          <a:cs typeface="PingFang SC Regular"/>
                          <a:sym typeface="PingFang SC Regular"/>
                        </a:defRPr>
                      </a:pPr>
                      <a:r>
                        <a:rPr sz="1800">
                          <a:solidFill>
                            <a:schemeClr val="tx1"/>
                          </a:solidFill>
                        </a:rPr>
                        <a:t>人工生产线</a:t>
                      </a:r>
                      <a:endParaRPr sz="1800">
                        <a:solidFill>
                          <a:schemeClr val="tx1"/>
                        </a:solidFill>
                      </a:endParaRPr>
                    </a:p>
                    <a:p>
                      <a:pPr algn="ctr" defTabSz="171450">
                        <a:defRPr sz="900">
                          <a:solidFill>
                            <a:srgbClr val="FFFFFF"/>
                          </a:solidFill>
                          <a:latin typeface="PingFang SC Regular"/>
                          <a:ea typeface="PingFang SC Regular"/>
                          <a:cs typeface="PingFang SC Regular"/>
                          <a:sym typeface="PingFang SC Regular"/>
                        </a:defRPr>
                      </a:pPr>
                      <a:r>
                        <a:rPr sz="1800">
                          <a:solidFill>
                            <a:schemeClr val="tx1"/>
                          </a:solidFill>
                        </a:rPr>
                        <a:t>人工客服</a:t>
                      </a:r>
                      <a:endParaRPr sz="1800">
                        <a:solidFill>
                          <a:schemeClr val="tx1"/>
                        </a:solidFill>
                      </a:endParaRPr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900">
                          <a:solidFill>
                            <a:srgbClr val="EE220D"/>
                          </a:solidFill>
                          <a:latin typeface="PingFang SC Semibold"/>
                          <a:ea typeface="PingFang SC Semibold"/>
                          <a:cs typeface="PingFang SC Semibold"/>
                          <a:sym typeface="PingFang SC Semibold"/>
                        </a:defRPr>
                      </a:pPr>
                      <a:r>
                        <a:rPr sz="1800"/>
                        <a:t>辅助驾驶</a:t>
                      </a:r>
                      <a:endParaRPr sz="1800">
                        <a:solidFill>
                          <a:schemeClr val="tx1"/>
                        </a:solidFill>
                      </a:endParaRPr>
                    </a:p>
                    <a:p>
                      <a:pPr algn="ctr" defTabSz="171450">
                        <a:defRPr sz="900">
                          <a:solidFill>
                            <a:srgbClr val="FFFFFF"/>
                          </a:solidFill>
                          <a:latin typeface="PingFang SC Regular"/>
                          <a:ea typeface="PingFang SC Regular"/>
                          <a:cs typeface="PingFang SC Regular"/>
                          <a:sym typeface="PingFang SC Regular"/>
                        </a:defRPr>
                      </a:pPr>
                      <a:r>
                        <a:rPr sz="1800">
                          <a:solidFill>
                            <a:schemeClr val="tx1"/>
                          </a:solidFill>
                        </a:rPr>
                        <a:t>半自动化</a:t>
                      </a:r>
                      <a:endParaRPr sz="1800">
                        <a:solidFill>
                          <a:schemeClr val="tx1"/>
                        </a:solidFill>
                      </a:endParaRPr>
                    </a:p>
                    <a:p>
                      <a:pPr algn="ctr" defTabSz="171450">
                        <a:defRPr sz="900">
                          <a:solidFill>
                            <a:srgbClr val="FFFFFF"/>
                          </a:solidFill>
                          <a:latin typeface="PingFang SC Regular"/>
                          <a:ea typeface="PingFang SC Regular"/>
                          <a:cs typeface="PingFang SC Regular"/>
                          <a:sym typeface="PingFang SC Regular"/>
                        </a:defRPr>
                      </a:pPr>
                      <a:r>
                        <a:rPr sz="1800">
                          <a:solidFill>
                            <a:schemeClr val="tx1"/>
                          </a:solidFill>
                        </a:rPr>
                        <a:t>AI客服助手</a:t>
                      </a:r>
                      <a:endParaRPr sz="1800">
                        <a:solidFill>
                          <a:schemeClr val="tx1"/>
                        </a:solidFill>
                      </a:endParaRPr>
                    </a:p>
                  </a:txBody>
                  <a:tcPr marL="101600" marR="101600" marT="101600" marB="101600" anchor="ctr" anchorCtr="0" horzOverflow="overflow"/>
                </a:tc>
                <a:tc>
                  <a:txBody>
                    <a:bodyPr/>
                    <a:lstStyle/>
                    <a:p>
                      <a:pPr algn="ctr" defTabSz="171450">
                        <a:defRPr sz="900">
                          <a:solidFill>
                            <a:srgbClr val="EE220D"/>
                          </a:solidFill>
                          <a:latin typeface="PingFang SC Semibold"/>
                          <a:ea typeface="PingFang SC Semibold"/>
                          <a:cs typeface="PingFang SC Semibold"/>
                          <a:sym typeface="PingFang SC Semibold"/>
                        </a:defRPr>
                      </a:pPr>
                      <a:r>
                        <a:rPr sz="1800"/>
                        <a:t>萝卜快跑（无人驾驶）</a:t>
                      </a:r>
                      <a:endParaRPr sz="1800"/>
                    </a:p>
                    <a:p>
                      <a:pPr algn="ctr" defTabSz="171450">
                        <a:defRPr sz="900">
                          <a:solidFill>
                            <a:srgbClr val="FFFFFF"/>
                          </a:solidFill>
                          <a:latin typeface="PingFang SC Regular"/>
                          <a:ea typeface="PingFang SC Regular"/>
                          <a:cs typeface="PingFang SC Regular"/>
                          <a:sym typeface="PingFang SC Regular"/>
                        </a:defRPr>
                      </a:pPr>
                      <a:r>
                        <a:rPr sz="1800">
                          <a:solidFill>
                            <a:schemeClr val="tx1"/>
                          </a:solidFill>
                        </a:rPr>
                        <a:t>黑灯工厂（无人工厂）</a:t>
                      </a:r>
                      <a:endParaRPr sz="1800">
                        <a:solidFill>
                          <a:schemeClr val="tx1"/>
                        </a:solidFill>
                      </a:endParaRPr>
                    </a:p>
                    <a:p>
                      <a:pPr algn="ctr" defTabSz="171450">
                        <a:defRPr sz="900">
                          <a:solidFill>
                            <a:srgbClr val="FFFFFF"/>
                          </a:solidFill>
                          <a:latin typeface="PingFang SC Regular"/>
                          <a:ea typeface="PingFang SC Regular"/>
                          <a:cs typeface="PingFang SC Regular"/>
                          <a:sym typeface="PingFang SC Regular"/>
                        </a:defRPr>
                      </a:pPr>
                      <a:r>
                        <a:rPr lang="zh-CN" sz="1800">
                          <a:solidFill>
                            <a:schemeClr val="accent1"/>
                          </a:solidFill>
                        </a:rPr>
                        <a:t>智硅</a:t>
                      </a:r>
                      <a:r>
                        <a:rPr lang="en-US" altLang="zh-CN" sz="1800">
                          <a:solidFill>
                            <a:schemeClr val="accent1"/>
                          </a:solidFill>
                        </a:rPr>
                        <a:t>AI  </a:t>
                      </a:r>
                      <a:r>
                        <a:rPr sz="1800">
                          <a:solidFill>
                            <a:schemeClr val="accent1"/>
                          </a:solidFill>
                        </a:rPr>
                        <a:t>（无人客服）</a:t>
                      </a:r>
                      <a:endParaRPr sz="1800">
                        <a:solidFill>
                          <a:schemeClr val="accent1"/>
                        </a:solidFill>
                      </a:endParaRPr>
                    </a:p>
                  </a:txBody>
                  <a:tcPr marL="101600" marR="101600" marT="101600" marB="101600" anchor="ctr" anchorCtr="0" horzOverflow="overflow"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03555" y="140970"/>
            <a:ext cx="3041650" cy="608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6092825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28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GEO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PC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端：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https://zgai.cc/pc/geo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458585" y="984885"/>
            <a:ext cx="4772025" cy="2667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r>
              <a:rPr lang="zh-CN" altLang="en-US" sz="1200">
                <a:sym typeface="+mn-ea"/>
              </a:rPr>
              <a:t>再也不用外面报班、高价买</a:t>
            </a:r>
            <a:r>
              <a:rPr lang="en-US" altLang="zh-CN" sz="1200">
                <a:sym typeface="+mn-ea"/>
              </a:rPr>
              <a:t>GEO</a:t>
            </a:r>
            <a:r>
              <a:rPr lang="zh-CN" altLang="en-US" sz="1200">
                <a:sym typeface="+mn-ea"/>
              </a:rPr>
              <a:t>服务了，自己的</a:t>
            </a:r>
            <a:r>
              <a:rPr lang="en-US" altLang="zh-CN" sz="1200">
                <a:sym typeface="+mn-ea"/>
              </a:rPr>
              <a:t>GEO</a:t>
            </a:r>
            <a:r>
              <a:rPr lang="zh-CN" altLang="en-US" sz="1200">
                <a:sym typeface="+mn-ea"/>
              </a:rPr>
              <a:t>自己轻松掌握！</a:t>
            </a:r>
            <a:endParaRPr lang="zh-CN" altLang="en-US" sz="1200">
              <a:sym typeface="+mn-ea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1585"/>
            <a:ext cx="12191365" cy="56070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03555" y="140970"/>
            <a:ext cx="3041650" cy="608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835025"/>
            <a:ext cx="6136640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28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GEO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PC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端：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https://zgai.cc/pc/geo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55745"/>
            <a:ext cx="2835275" cy="28016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5045" y="1304925"/>
            <a:ext cx="7386955" cy="27508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01115"/>
            <a:ext cx="4805045" cy="27546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9805" y="4055745"/>
            <a:ext cx="4862195" cy="28022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5275" y="4055745"/>
            <a:ext cx="4493895" cy="280289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458585" y="984885"/>
            <a:ext cx="4772025" cy="2667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r>
              <a:rPr lang="zh-CN" altLang="en-US" sz="1200">
                <a:sym typeface="+mn-ea"/>
              </a:rPr>
              <a:t>再也不用外面报班、高价买</a:t>
            </a:r>
            <a:r>
              <a:rPr lang="en-US" altLang="zh-CN" sz="1200">
                <a:sym typeface="+mn-ea"/>
              </a:rPr>
              <a:t>GEO</a:t>
            </a:r>
            <a:r>
              <a:rPr lang="zh-CN" altLang="en-US" sz="1200">
                <a:sym typeface="+mn-ea"/>
              </a:rPr>
              <a:t>服务了，自己的</a:t>
            </a:r>
            <a:r>
              <a:rPr lang="en-US" altLang="zh-CN" sz="1200">
                <a:sym typeface="+mn-ea"/>
              </a:rPr>
              <a:t>GEO</a:t>
            </a:r>
            <a:r>
              <a:rPr lang="zh-CN" altLang="en-US" sz="1200">
                <a:sym typeface="+mn-ea"/>
              </a:rPr>
              <a:t>自己轻松掌握！</a:t>
            </a:r>
            <a:endParaRPr lang="zh-CN" altLang="en-US" sz="1200"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grpSp>
        <p:nvGrpSpPr>
          <p:cNvPr id="4" name="组合 3" descr="7b0a2020202022776f7264617274223a2022220a7d0a"/>
          <p:cNvGrpSpPr/>
          <p:nvPr>
            <p:custDataLst>
              <p:tags r:id="rId2"/>
            </p:custDataLst>
          </p:nvPr>
        </p:nvGrpSpPr>
        <p:grpSpPr>
          <a:xfrm>
            <a:off x="5778500" y="674370"/>
            <a:ext cx="5715000" cy="5661025"/>
            <a:chOff x="2483" y="1493"/>
            <a:chExt cx="9000" cy="8915"/>
          </a:xfrm>
        </p:grpSpPr>
        <p:grpSp>
          <p:nvGrpSpPr>
            <p:cNvPr id="10" name="组合 9"/>
            <p:cNvGrpSpPr/>
            <p:nvPr/>
          </p:nvGrpSpPr>
          <p:grpSpPr>
            <a:xfrm>
              <a:off x="3492" y="2439"/>
              <a:ext cx="7132" cy="7002"/>
              <a:chOff x="3605" y="2439"/>
              <a:chExt cx="7132" cy="7002"/>
            </a:xfrm>
          </p:grpSpPr>
          <p:grpSp>
            <p:nvGrpSpPr>
              <p:cNvPr id="5" name="Group 34"/>
              <p:cNvGrpSpPr/>
              <p:nvPr/>
            </p:nvGrpSpPr>
            <p:grpSpPr>
              <a:xfrm>
                <a:off x="3605" y="2439"/>
                <a:ext cx="7132" cy="7002"/>
                <a:chOff x="0" y="0"/>
                <a:chExt cx="2630" cy="2635"/>
              </a:xfrm>
            </p:grpSpPr>
            <p:sp>
              <p:nvSpPr>
                <p:cNvPr id="3" name="Freeform 5"/>
                <p:cNvSpPr/>
                <p:nvPr/>
              </p:nvSpPr>
              <p:spPr>
                <a:xfrm>
                  <a:off x="855" y="1445"/>
                  <a:ext cx="1578" cy="1190"/>
                </a:xfrm>
                <a:custGeom>
                  <a:avLst/>
                  <a:gdLst/>
                  <a:ahLst/>
                  <a:cxnLst>
                    <a:cxn ang="0">
                      <a:pos x="68870475" y="157772975"/>
                    </a:cxn>
                    <a:cxn ang="0">
                      <a:pos x="68870475" y="182229893"/>
                    </a:cxn>
                    <a:cxn ang="0">
                      <a:pos x="54897795" y="167674424"/>
                    </a:cxn>
                    <a:cxn ang="0">
                      <a:pos x="43170595" y="155783362"/>
                    </a:cxn>
                    <a:cxn ang="0">
                      <a:pos x="0" y="111058595"/>
                    </a:cxn>
                    <a:cxn ang="0">
                      <a:pos x="54897795" y="53912820"/>
                    </a:cxn>
                    <a:cxn ang="0">
                      <a:pos x="56818110" y="51763604"/>
                    </a:cxn>
                    <a:cxn ang="0">
                      <a:pos x="68870475" y="39369065"/>
                    </a:cxn>
                    <a:cxn ang="0">
                      <a:pos x="68870475" y="63423000"/>
                    </a:cxn>
                    <a:cxn ang="0">
                      <a:pos x="130155566" y="0"/>
                    </a:cxn>
                    <a:cxn ang="0">
                      <a:pos x="194521587" y="66308050"/>
                    </a:cxn>
                    <a:cxn ang="0">
                      <a:pos x="234191517" y="25711337"/>
                    </a:cxn>
                    <a:cxn ang="0">
                      <a:pos x="68870475" y="157772975"/>
                    </a:cxn>
                  </a:cxnLst>
                  <a:pathLst>
                    <a:path w="585" h="440">
                      <a:moveTo>
                        <a:pt x="172" y="381"/>
                      </a:moveTo>
                      <a:cubicBezTo>
                        <a:pt x="172" y="440"/>
                        <a:pt x="172" y="440"/>
                        <a:pt x="172" y="440"/>
                      </a:cubicBezTo>
                      <a:cubicBezTo>
                        <a:pt x="137" y="405"/>
                        <a:pt x="137" y="405"/>
                        <a:pt x="137" y="405"/>
                      </a:cubicBezTo>
                      <a:cubicBezTo>
                        <a:pt x="108" y="376"/>
                        <a:pt x="108" y="376"/>
                        <a:pt x="108" y="376"/>
                      </a:cubicBezTo>
                      <a:cubicBezTo>
                        <a:pt x="0" y="268"/>
                        <a:pt x="0" y="268"/>
                        <a:pt x="0" y="268"/>
                      </a:cubicBezTo>
                      <a:cubicBezTo>
                        <a:pt x="137" y="130"/>
                        <a:pt x="137" y="130"/>
                        <a:pt x="137" y="130"/>
                      </a:cubicBezTo>
                      <a:cubicBezTo>
                        <a:pt x="142" y="125"/>
                        <a:pt x="142" y="125"/>
                        <a:pt x="142" y="125"/>
                      </a:cubicBezTo>
                      <a:cubicBezTo>
                        <a:pt x="172" y="95"/>
                        <a:pt x="172" y="95"/>
                        <a:pt x="172" y="95"/>
                      </a:cubicBezTo>
                      <a:cubicBezTo>
                        <a:pt x="172" y="153"/>
                        <a:pt x="172" y="153"/>
                        <a:pt x="172" y="153"/>
                      </a:cubicBezTo>
                      <a:cubicBezTo>
                        <a:pt x="325" y="0"/>
                        <a:pt x="325" y="0"/>
                        <a:pt x="325" y="0"/>
                      </a:cubicBezTo>
                      <a:cubicBezTo>
                        <a:pt x="486" y="160"/>
                        <a:pt x="486" y="160"/>
                        <a:pt x="486" y="160"/>
                      </a:cubicBezTo>
                      <a:cubicBezTo>
                        <a:pt x="585" y="62"/>
                        <a:pt x="585" y="62"/>
                        <a:pt x="585" y="62"/>
                      </a:cubicBezTo>
                      <a:cubicBezTo>
                        <a:pt x="537" y="245"/>
                        <a:pt x="370" y="380"/>
                        <a:pt x="172" y="381"/>
                      </a:cubicBezTo>
                      <a:close/>
                    </a:path>
                  </a:pathLst>
                </a:custGeom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ln w="9525">
                  <a:noFill/>
                </a:ln>
              </p:spPr>
              <p:txBody>
                <a:bodyPr anchor="t"/>
                <a:p>
                  <a:pPr algn="ctr"/>
                  <a:endParaRPr lang="zh-CN" altLang="en-US" spc="1000">
                    <a:solidFill>
                      <a:srgbClr val="CB0000"/>
                    </a:solidFill>
                    <a:effectLst/>
                    <a:latin typeface="字魂馆藏山海经体" panose="00000500000000000000" charset="-122"/>
                    <a:ea typeface="字魂馆藏山海经体" panose="00000500000000000000" charset="-122"/>
                  </a:endParaRPr>
                </a:p>
              </p:txBody>
            </p:sp>
            <p:sp>
              <p:nvSpPr>
                <p:cNvPr id="7" name="Freeform 6"/>
                <p:cNvSpPr/>
                <p:nvPr/>
              </p:nvSpPr>
              <p:spPr>
                <a:xfrm>
                  <a:off x="0" y="850"/>
                  <a:ext cx="1192" cy="1588"/>
                </a:xfrm>
                <a:custGeom>
                  <a:avLst/>
                  <a:gdLst/>
                  <a:ahLst/>
                  <a:cxnLst>
                    <a:cxn ang="0">
                      <a:pos x="176426785" y="136319734"/>
                    </a:cxn>
                    <a:cxn ang="0">
                      <a:pos x="112609888" y="202838018"/>
                    </a:cxn>
                    <a:cxn ang="0">
                      <a:pos x="152004824" y="244010717"/>
                    </a:cxn>
                    <a:cxn ang="0">
                      <a:pos x="23994612" y="71911636"/>
                    </a:cxn>
                    <a:cxn ang="0">
                      <a:pos x="0" y="71911636"/>
                    </a:cxn>
                    <a:cxn ang="0">
                      <a:pos x="13936554" y="57312754"/>
                    </a:cxn>
                    <a:cxn ang="0">
                      <a:pos x="25902702" y="44865136"/>
                    </a:cxn>
                    <a:cxn ang="0">
                      <a:pos x="69085523" y="0"/>
                    </a:cxn>
                    <a:cxn ang="0">
                      <a:pos x="123736488" y="57312754"/>
                    </a:cxn>
                    <a:cxn ang="0">
                      <a:pos x="126099048" y="59920323"/>
                    </a:cxn>
                    <a:cxn ang="0">
                      <a:pos x="137636537" y="71911636"/>
                    </a:cxn>
                    <a:cxn ang="0">
                      <a:pos x="114526057" y="71911636"/>
                    </a:cxn>
                    <a:cxn ang="0">
                      <a:pos x="176426785" y="136319734"/>
                    </a:cxn>
                  </a:cxnLst>
                  <a:pathLst>
                    <a:path w="442" h="587">
                      <a:moveTo>
                        <a:pt x="442" y="328"/>
                      </a:moveTo>
                      <a:cubicBezTo>
                        <a:pt x="282" y="488"/>
                        <a:pt x="282" y="488"/>
                        <a:pt x="282" y="488"/>
                      </a:cubicBezTo>
                      <a:cubicBezTo>
                        <a:pt x="381" y="587"/>
                        <a:pt x="381" y="587"/>
                        <a:pt x="381" y="587"/>
                      </a:cubicBezTo>
                      <a:cubicBezTo>
                        <a:pt x="196" y="540"/>
                        <a:pt x="60" y="372"/>
                        <a:pt x="60" y="173"/>
                      </a:cubicBezTo>
                      <a:cubicBezTo>
                        <a:pt x="0" y="173"/>
                        <a:pt x="0" y="173"/>
                        <a:pt x="0" y="173"/>
                      </a:cubicBezTo>
                      <a:cubicBezTo>
                        <a:pt x="35" y="138"/>
                        <a:pt x="35" y="138"/>
                        <a:pt x="35" y="138"/>
                      </a:cubicBezTo>
                      <a:cubicBezTo>
                        <a:pt x="65" y="108"/>
                        <a:pt x="65" y="108"/>
                        <a:pt x="65" y="108"/>
                      </a:cubicBezTo>
                      <a:cubicBezTo>
                        <a:pt x="173" y="0"/>
                        <a:pt x="173" y="0"/>
                        <a:pt x="173" y="0"/>
                      </a:cubicBezTo>
                      <a:cubicBezTo>
                        <a:pt x="310" y="138"/>
                        <a:pt x="310" y="138"/>
                        <a:pt x="310" y="138"/>
                      </a:cubicBezTo>
                      <a:cubicBezTo>
                        <a:pt x="316" y="144"/>
                        <a:pt x="316" y="144"/>
                        <a:pt x="316" y="144"/>
                      </a:cubicBezTo>
                      <a:cubicBezTo>
                        <a:pt x="345" y="173"/>
                        <a:pt x="345" y="173"/>
                        <a:pt x="345" y="173"/>
                      </a:cubicBezTo>
                      <a:cubicBezTo>
                        <a:pt x="287" y="173"/>
                        <a:pt x="287" y="173"/>
                        <a:pt x="287" y="173"/>
                      </a:cubicBezTo>
                      <a:lnTo>
                        <a:pt x="442" y="328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" name="Freeform 7"/>
                <p:cNvSpPr/>
                <p:nvPr/>
              </p:nvSpPr>
              <p:spPr>
                <a:xfrm>
                  <a:off x="199" y="0"/>
                  <a:ext cx="1581" cy="1191"/>
                </a:xfrm>
                <a:custGeom>
                  <a:avLst/>
                  <a:gdLst/>
                  <a:ahLst/>
                  <a:cxnLst>
                    <a:cxn ang="0">
                      <a:pos x="180101226" y="129795819"/>
                    </a:cxn>
                    <a:cxn ang="0">
                      <a:pos x="177732205" y="131971676"/>
                    </a:cxn>
                    <a:cxn ang="0">
                      <a:pos x="166167001" y="144490122"/>
                    </a:cxn>
                    <a:cxn ang="0">
                      <a:pos x="166167001" y="119740780"/>
                    </a:cxn>
                    <a:cxn ang="0">
                      <a:pos x="104251469" y="184266125"/>
                    </a:cxn>
                    <a:cxn ang="0">
                      <a:pos x="39702161" y="116830089"/>
                    </a:cxn>
                    <a:cxn ang="0">
                      <a:pos x="0" y="158260600"/>
                    </a:cxn>
                    <a:cxn ang="0">
                      <a:pos x="166167001" y="24743810"/>
                    </a:cxn>
                    <a:cxn ang="0">
                      <a:pos x="166167001" y="0"/>
                    </a:cxn>
                    <a:cxn ang="0">
                      <a:pos x="180101226" y="14697801"/>
                    </a:cxn>
                    <a:cxn ang="0">
                      <a:pos x="191849218" y="26754941"/>
                    </a:cxn>
                    <a:cxn ang="0">
                      <a:pos x="235125888" y="72063875"/>
                    </a:cxn>
                    <a:cxn ang="0">
                      <a:pos x="180101226" y="129795819"/>
                    </a:cxn>
                  </a:cxnLst>
                  <a:pathLst>
                    <a:path w="586" h="440">
                      <a:moveTo>
                        <a:pt x="449" y="310"/>
                      </a:moveTo>
                      <a:cubicBezTo>
                        <a:pt x="443" y="315"/>
                        <a:pt x="443" y="315"/>
                        <a:pt x="443" y="315"/>
                      </a:cubicBezTo>
                      <a:cubicBezTo>
                        <a:pt x="414" y="345"/>
                        <a:pt x="414" y="345"/>
                        <a:pt x="414" y="345"/>
                      </a:cubicBezTo>
                      <a:cubicBezTo>
                        <a:pt x="414" y="286"/>
                        <a:pt x="414" y="286"/>
                        <a:pt x="414" y="286"/>
                      </a:cubicBezTo>
                      <a:cubicBezTo>
                        <a:pt x="260" y="440"/>
                        <a:pt x="260" y="440"/>
                        <a:pt x="260" y="440"/>
                      </a:cubicBezTo>
                      <a:cubicBezTo>
                        <a:pt x="99" y="279"/>
                        <a:pt x="99" y="279"/>
                        <a:pt x="99" y="279"/>
                      </a:cubicBezTo>
                      <a:cubicBezTo>
                        <a:pt x="0" y="378"/>
                        <a:pt x="0" y="378"/>
                        <a:pt x="0" y="378"/>
                      </a:cubicBezTo>
                      <a:cubicBezTo>
                        <a:pt x="48" y="194"/>
                        <a:pt x="215" y="59"/>
                        <a:pt x="414" y="59"/>
                      </a:cubicBezTo>
                      <a:cubicBezTo>
                        <a:pt x="414" y="0"/>
                        <a:pt x="414" y="0"/>
                        <a:pt x="414" y="0"/>
                      </a:cubicBezTo>
                      <a:cubicBezTo>
                        <a:pt x="449" y="35"/>
                        <a:pt x="449" y="35"/>
                        <a:pt x="449" y="35"/>
                      </a:cubicBezTo>
                      <a:cubicBezTo>
                        <a:pt x="478" y="64"/>
                        <a:pt x="478" y="64"/>
                        <a:pt x="478" y="64"/>
                      </a:cubicBezTo>
                      <a:cubicBezTo>
                        <a:pt x="586" y="172"/>
                        <a:pt x="586" y="172"/>
                        <a:pt x="586" y="172"/>
                      </a:cubicBezTo>
                      <a:lnTo>
                        <a:pt x="449" y="310"/>
                      </a:lnTo>
                      <a:close/>
                    </a:path>
                  </a:pathLst>
                </a:custGeom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" name="Freeform 8"/>
                <p:cNvSpPr/>
                <p:nvPr/>
              </p:nvSpPr>
              <p:spPr>
                <a:xfrm>
                  <a:off x="1443" y="198"/>
                  <a:ext cx="1187" cy="1585"/>
                </a:xfrm>
                <a:custGeom>
                  <a:avLst/>
                  <a:gdLst/>
                  <a:ahLst/>
                  <a:cxnLst>
                    <a:cxn ang="0">
                      <a:pos x="162431608" y="186136560"/>
                    </a:cxn>
                    <a:cxn ang="0">
                      <a:pos x="150635051" y="198222523"/>
                    </a:cxn>
                    <a:cxn ang="0">
                      <a:pos x="107412971" y="242989250"/>
                    </a:cxn>
                    <a:cxn ang="0">
                      <a:pos x="52432080" y="186136560"/>
                    </a:cxn>
                    <a:cxn ang="0">
                      <a:pos x="50061177" y="183642422"/>
                    </a:cxn>
                    <a:cxn ang="0">
                      <a:pos x="38506002" y="171694105"/>
                    </a:cxn>
                    <a:cxn ang="0">
                      <a:pos x="61677990" y="171694105"/>
                    </a:cxn>
                    <a:cxn ang="0">
                      <a:pos x="0" y="107757529"/>
                    </a:cxn>
                    <a:cxn ang="0">
                      <a:pos x="64169163" y="41094941"/>
                    </a:cxn>
                    <a:cxn ang="0">
                      <a:pos x="24498833" y="0"/>
                    </a:cxn>
                    <a:cxn ang="0">
                      <a:pos x="152738631" y="171694105"/>
                    </a:cxn>
                    <a:cxn ang="0">
                      <a:pos x="176357689" y="171694105"/>
                    </a:cxn>
                    <a:cxn ang="0">
                      <a:pos x="162431608" y="186136560"/>
                    </a:cxn>
                  </a:cxnLst>
                  <a:pathLst>
                    <a:path w="440" h="586">
                      <a:moveTo>
                        <a:pt x="405" y="449"/>
                      </a:moveTo>
                      <a:cubicBezTo>
                        <a:pt x="376" y="478"/>
                        <a:pt x="376" y="478"/>
                        <a:pt x="376" y="478"/>
                      </a:cubicBezTo>
                      <a:cubicBezTo>
                        <a:pt x="268" y="586"/>
                        <a:pt x="268" y="586"/>
                        <a:pt x="268" y="586"/>
                      </a:cubicBezTo>
                      <a:cubicBezTo>
                        <a:pt x="131" y="449"/>
                        <a:pt x="131" y="449"/>
                        <a:pt x="131" y="449"/>
                      </a:cubicBezTo>
                      <a:cubicBezTo>
                        <a:pt x="125" y="443"/>
                        <a:pt x="125" y="443"/>
                        <a:pt x="125" y="443"/>
                      </a:cubicBezTo>
                      <a:cubicBezTo>
                        <a:pt x="96" y="414"/>
                        <a:pt x="96" y="414"/>
                        <a:pt x="96" y="414"/>
                      </a:cubicBezTo>
                      <a:cubicBezTo>
                        <a:pt x="154" y="414"/>
                        <a:pt x="154" y="414"/>
                        <a:pt x="154" y="414"/>
                      </a:cubicBezTo>
                      <a:cubicBezTo>
                        <a:pt x="0" y="260"/>
                        <a:pt x="0" y="260"/>
                        <a:pt x="0" y="260"/>
                      </a:cubicBezTo>
                      <a:cubicBezTo>
                        <a:pt x="160" y="99"/>
                        <a:pt x="160" y="99"/>
                        <a:pt x="160" y="99"/>
                      </a:cubicBezTo>
                      <a:cubicBezTo>
                        <a:pt x="61" y="0"/>
                        <a:pt x="61" y="0"/>
                        <a:pt x="61" y="0"/>
                      </a:cubicBezTo>
                      <a:cubicBezTo>
                        <a:pt x="245" y="48"/>
                        <a:pt x="381" y="215"/>
                        <a:pt x="381" y="414"/>
                      </a:cubicBezTo>
                      <a:cubicBezTo>
                        <a:pt x="440" y="414"/>
                        <a:pt x="440" y="414"/>
                        <a:pt x="440" y="414"/>
                      </a:cubicBezTo>
                      <a:lnTo>
                        <a:pt x="405" y="449"/>
                      </a:lnTo>
                      <a:close/>
                    </a:path>
                  </a:pathLst>
                </a:custGeom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/>
            </p:nvGrpSpPr>
            <p:grpSpPr>
              <a:xfrm>
                <a:off x="5245" y="2774"/>
                <a:ext cx="2499" cy="1938"/>
                <a:chOff x="4994" y="2905"/>
                <a:chExt cx="2499" cy="1938"/>
              </a:xfrm>
            </p:grpSpPr>
            <p:sp>
              <p:nvSpPr>
                <p:cNvPr id="13" name="Rectangle 9"/>
                <p:cNvSpPr/>
                <p:nvPr/>
              </p:nvSpPr>
              <p:spPr>
                <a:xfrm>
                  <a:off x="4994" y="3552"/>
                  <a:ext cx="2088" cy="120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lIns="0" tIns="0" rIns="0" bIns="0" anchor="t" anchorCtr="0">
                  <a:spAutoFit/>
                </a:bodyPr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自动</a:t>
                  </a:r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剪辑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自动生成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自动爆款仿写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14" name="Rectangle 15"/>
                <p:cNvSpPr/>
                <p:nvPr/>
              </p:nvSpPr>
              <p:spPr>
                <a:xfrm>
                  <a:off x="6980" y="2905"/>
                  <a:ext cx="513" cy="193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 anchor="t" anchorCtr="0">
                  <a:spAutoFit/>
                </a:bodyPr>
                <a:p>
                  <a:r>
                    <a:rPr lang="zh-CN" altLang="en-US" sz="200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内容工厂</a:t>
                  </a:r>
                  <a:endParaRPr lang="zh-CN" altLang="en-US" sz="20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grpSp>
            <p:nvGrpSpPr>
              <p:cNvPr id="15" name="组合 14"/>
              <p:cNvGrpSpPr/>
              <p:nvPr/>
            </p:nvGrpSpPr>
            <p:grpSpPr>
              <a:xfrm>
                <a:off x="4081" y="5400"/>
                <a:ext cx="1780" cy="2042"/>
                <a:chOff x="4056" y="5418"/>
                <a:chExt cx="1780" cy="2042"/>
              </a:xfrm>
            </p:grpSpPr>
            <p:sp>
              <p:nvSpPr>
                <p:cNvPr id="14381" name="Rectangle 11"/>
                <p:cNvSpPr/>
                <p:nvPr/>
              </p:nvSpPr>
              <p:spPr>
                <a:xfrm>
                  <a:off x="4556" y="6297"/>
                  <a:ext cx="1280" cy="116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 anchor="t" anchorCtr="0">
                  <a:spAutoFit/>
                </a:bodyPr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自动</a:t>
                  </a:r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聊天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自动加微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自动拉群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14383" name="Rectangle 13"/>
                <p:cNvSpPr/>
                <p:nvPr/>
              </p:nvSpPr>
              <p:spPr>
                <a:xfrm>
                  <a:off x="4056" y="5418"/>
                  <a:ext cx="1630" cy="48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 anchor="t" anchorCtr="0">
                  <a:spAutoFit/>
                </a:bodyPr>
                <a:p>
                  <a:r>
                    <a:rPr lang="zh-CN" altLang="en-US" sz="200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私域互动</a:t>
                  </a:r>
                  <a:endParaRPr lang="zh-CN" altLang="en-US" sz="20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grpSp>
            <p:nvGrpSpPr>
              <p:cNvPr id="16" name="组合 15"/>
              <p:cNvGrpSpPr/>
              <p:nvPr/>
            </p:nvGrpSpPr>
            <p:grpSpPr>
              <a:xfrm>
                <a:off x="8473" y="4380"/>
                <a:ext cx="1833" cy="1823"/>
                <a:chOff x="8165" y="4380"/>
                <a:chExt cx="1833" cy="1823"/>
              </a:xfrm>
            </p:grpSpPr>
            <p:sp>
              <p:nvSpPr>
                <p:cNvPr id="14382" name="Rectangle 12"/>
                <p:cNvSpPr/>
                <p:nvPr/>
              </p:nvSpPr>
              <p:spPr>
                <a:xfrm>
                  <a:off x="8165" y="4380"/>
                  <a:ext cx="1639" cy="122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lIns="0" tIns="0" rIns="0" bIns="0" anchor="t" anchorCtr="0">
                  <a:noAutofit/>
                </a:bodyPr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全</a:t>
                  </a:r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平台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智能触达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智能截流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14384" name="Rectangle 14"/>
                <p:cNvSpPr/>
                <p:nvPr/>
              </p:nvSpPr>
              <p:spPr>
                <a:xfrm>
                  <a:off x="8328" y="5829"/>
                  <a:ext cx="1670" cy="37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 anchor="t" anchorCtr="0">
                  <a:spAutoFit/>
                </a:bodyPr>
                <a:p>
                  <a:r>
                    <a:rPr lang="zh-CN" altLang="en-US" sz="200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全域覆盖</a:t>
                  </a:r>
                  <a:endParaRPr lang="zh-CN" altLang="en-US" sz="20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>
                <a:off x="6767" y="7103"/>
                <a:ext cx="2601" cy="2075"/>
                <a:chOff x="6654" y="6990"/>
                <a:chExt cx="2601" cy="2075"/>
              </a:xfrm>
            </p:grpSpPr>
            <p:sp>
              <p:nvSpPr>
                <p:cNvPr id="14380" name="Rectangle 10"/>
                <p:cNvSpPr/>
                <p:nvPr/>
              </p:nvSpPr>
              <p:spPr>
                <a:xfrm>
                  <a:off x="7220" y="6990"/>
                  <a:ext cx="2035" cy="124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 anchor="t" anchorCtr="0">
                  <a:noAutofit/>
                </a:bodyPr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全天候</a:t>
                  </a:r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在线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全自动养</a:t>
                  </a:r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号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  <a:p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可修改</a:t>
                  </a:r>
                  <a:r>
                    <a:rPr lang="zh-CN" altLang="en-US" sz="1600">
                      <a:solidFill>
                        <a:schemeClr val="bg1"/>
                      </a:solidFill>
                      <a:latin typeface="Calibri" panose="020F0502020204030204" charset="0"/>
                      <a:ea typeface="华文细黑" panose="02010600040101010101" pitchFamily="2" charset="-122"/>
                    </a:rPr>
                    <a:t>可进化</a:t>
                  </a:r>
                  <a:endPara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14385" name="Rectangle 16"/>
                <p:cNvSpPr/>
                <p:nvPr/>
              </p:nvSpPr>
              <p:spPr>
                <a:xfrm>
                  <a:off x="6654" y="7127"/>
                  <a:ext cx="508" cy="193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 anchor="t" anchorCtr="0">
                  <a:spAutoFit/>
                </a:bodyPr>
                <a:p>
                  <a:pPr algn="ctr"/>
                  <a:r>
                    <a:rPr lang="en-US" altLang="zh-CN" sz="200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24H</a:t>
                  </a:r>
                  <a:r>
                    <a:rPr lang="zh-CN" altLang="en-US" sz="200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工作</a:t>
                  </a:r>
                  <a:endParaRPr lang="zh-CN" altLang="en-US" sz="20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25" name="Group 4"/>
            <p:cNvGrpSpPr/>
            <p:nvPr/>
          </p:nvGrpSpPr>
          <p:grpSpPr>
            <a:xfrm>
              <a:off x="2483" y="4015"/>
              <a:ext cx="3097" cy="6025"/>
              <a:chOff x="0" y="0"/>
              <a:chExt cx="1967326" cy="3824879"/>
            </a:xfrm>
          </p:grpSpPr>
          <p:sp>
            <p:nvSpPr>
              <p:cNvPr id="26" name="Freeform 19"/>
              <p:cNvSpPr/>
              <p:nvPr>
                <p:custDataLst>
                  <p:tags r:id="rId3"/>
                </p:custDataLst>
              </p:nvPr>
            </p:nvSpPr>
            <p:spPr>
              <a:xfrm>
                <a:off x="0" y="0"/>
                <a:ext cx="810912" cy="1573355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20" h="235">
                    <a:moveTo>
                      <a:pt x="100" y="224"/>
                    </a:moveTo>
                    <a:cubicBezTo>
                      <a:pt x="98" y="211"/>
                      <a:pt x="97" y="197"/>
                      <a:pt x="97" y="184"/>
                    </a:cubicBezTo>
                    <a:cubicBezTo>
                      <a:pt x="97" y="141"/>
                      <a:pt x="105" y="100"/>
                      <a:pt x="120" y="63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11" y="75"/>
                      <a:pt x="0" y="128"/>
                      <a:pt x="0" y="184"/>
                    </a:cubicBezTo>
                    <a:cubicBezTo>
                      <a:pt x="0" y="201"/>
                      <a:pt x="1" y="218"/>
                      <a:pt x="3" y="235"/>
                    </a:cubicBezTo>
                    <a:cubicBezTo>
                      <a:pt x="46" y="181"/>
                      <a:pt x="46" y="181"/>
                      <a:pt x="46" y="181"/>
                    </a:cubicBezTo>
                    <a:lnTo>
                      <a:pt x="100" y="224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7" name="Freeform 20"/>
              <p:cNvSpPr/>
              <p:nvPr>
                <p:custDataLst>
                  <p:tags r:id="rId4"/>
                </p:custDataLst>
              </p:nvPr>
            </p:nvSpPr>
            <p:spPr>
              <a:xfrm>
                <a:off x="28453" y="1252919"/>
                <a:ext cx="1066990" cy="1673385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58" h="250">
                    <a:moveTo>
                      <a:pt x="156" y="191"/>
                    </a:moveTo>
                    <a:cubicBezTo>
                      <a:pt x="158" y="192"/>
                      <a:pt x="158" y="192"/>
                      <a:pt x="158" y="192"/>
                    </a:cubicBezTo>
                    <a:cubicBezTo>
                      <a:pt x="126" y="149"/>
                      <a:pt x="104" y="98"/>
                      <a:pt x="96" y="43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0" y="126"/>
                      <a:pt x="38" y="193"/>
                      <a:pt x="81" y="250"/>
                    </a:cubicBezTo>
                    <a:cubicBezTo>
                      <a:pt x="91" y="182"/>
                      <a:pt x="91" y="182"/>
                      <a:pt x="91" y="182"/>
                    </a:cubicBezTo>
                    <a:lnTo>
                      <a:pt x="156" y="191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8" name="Freeform 21"/>
              <p:cNvSpPr/>
              <p:nvPr>
                <p:custDataLst>
                  <p:tags r:id="rId5"/>
                </p:custDataLst>
              </p:nvPr>
            </p:nvSpPr>
            <p:spPr>
              <a:xfrm>
                <a:off x="593450" y="2500752"/>
                <a:ext cx="1373876" cy="1324127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203" h="198">
                    <a:moveTo>
                      <a:pt x="203" y="108"/>
                    </a:moveTo>
                    <a:cubicBezTo>
                      <a:pt x="154" y="86"/>
                      <a:pt x="111" y="52"/>
                      <a:pt x="78" y="10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44" y="124"/>
                      <a:pt x="101" y="169"/>
                      <a:pt x="167" y="198"/>
                    </a:cubicBezTo>
                    <a:cubicBezTo>
                      <a:pt x="140" y="134"/>
                      <a:pt x="140" y="134"/>
                      <a:pt x="140" y="134"/>
                    </a:cubicBezTo>
                    <a:lnTo>
                      <a:pt x="203" y="108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9" name="Text Box 31"/>
              <p:cNvSpPr txBox="1"/>
              <p:nvPr>
                <p:custDataLst>
                  <p:tags r:id="rId6"/>
                </p:custDataLst>
              </p:nvPr>
            </p:nvSpPr>
            <p:spPr>
              <a:xfrm rot="2874210">
                <a:off x="566354" y="2909984"/>
                <a:ext cx="1136354" cy="30554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1431" tIns="45716" rIns="91431" bIns="45716" anchor="t" anchorCtr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优化</a:t>
                </a:r>
                <a:r>
                  <a:rPr lang="en-US" altLang="zh-CN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AI</a:t>
                </a:r>
                <a:r>
                  <a:rPr lang="zh-CN" altLang="en-US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客服</a:t>
                </a:r>
                <a:endParaRPr lang="zh-CN" altLang="en-US" sz="14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  <p:sp>
            <p:nvSpPr>
              <p:cNvPr id="30" name="Text Box 32"/>
              <p:cNvSpPr txBox="1"/>
              <p:nvPr>
                <p:custDataLst>
                  <p:tags r:id="rId7"/>
                </p:custDataLst>
              </p:nvPr>
            </p:nvSpPr>
            <p:spPr>
              <a:xfrm rot="4508613">
                <a:off x="-192414" y="1833025"/>
                <a:ext cx="1315650" cy="33604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1431" tIns="45716" rIns="91431" bIns="45716" anchor="t" anchorCtr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全自动剪辑</a:t>
                </a:r>
                <a:endParaRPr lang="zh-CN" altLang="en-US" sz="16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  <p:sp>
            <p:nvSpPr>
              <p:cNvPr id="31" name="Text Box 33"/>
              <p:cNvSpPr txBox="1"/>
              <p:nvPr>
                <p:custDataLst>
                  <p:tags r:id="rId8"/>
                </p:custDataLst>
              </p:nvPr>
            </p:nvSpPr>
            <p:spPr>
              <a:xfrm rot="-4480615">
                <a:off x="-63141" y="370118"/>
                <a:ext cx="1211899" cy="58251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1431" tIns="45716" rIns="91431" bIns="45716" anchor="t" anchorCtr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全自动发布</a:t>
                </a:r>
                <a:endParaRPr lang="zh-CN" altLang="en-US" sz="16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32" name="Group 11"/>
            <p:cNvGrpSpPr/>
            <p:nvPr/>
          </p:nvGrpSpPr>
          <p:grpSpPr>
            <a:xfrm>
              <a:off x="2828" y="1493"/>
              <a:ext cx="6060" cy="3132"/>
              <a:chOff x="0" y="0"/>
              <a:chExt cx="3847260" cy="1988734"/>
            </a:xfrm>
          </p:grpSpPr>
          <p:sp>
            <p:nvSpPr>
              <p:cNvPr id="33" name="Freeform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623917"/>
                <a:ext cx="1310873" cy="1364817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94" h="204">
                    <a:moveTo>
                      <a:pt x="89" y="204"/>
                    </a:moveTo>
                    <a:cubicBezTo>
                      <a:pt x="110" y="154"/>
                      <a:pt x="144" y="110"/>
                      <a:pt x="185" y="76"/>
                    </a:cubicBezTo>
                    <a:cubicBezTo>
                      <a:pt x="186" y="66"/>
                      <a:pt x="186" y="66"/>
                      <a:pt x="186" y="66"/>
                    </a:cubicBezTo>
                    <a:cubicBezTo>
                      <a:pt x="194" y="9"/>
                      <a:pt x="194" y="9"/>
                      <a:pt x="194" y="9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71" y="44"/>
                      <a:pt x="27" y="101"/>
                      <a:pt x="0" y="167"/>
                    </a:cubicBezTo>
                    <a:cubicBezTo>
                      <a:pt x="63" y="141"/>
                      <a:pt x="63" y="141"/>
                      <a:pt x="63" y="141"/>
                    </a:cubicBezTo>
                    <a:lnTo>
                      <a:pt x="89" y="204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4" name="Freeform 22"/>
              <p:cNvSpPr/>
              <p:nvPr>
                <p:custDataLst>
                  <p:tags r:id="rId10"/>
                </p:custDataLst>
              </p:nvPr>
            </p:nvSpPr>
            <p:spPr>
              <a:xfrm>
                <a:off x="880012" y="33909"/>
                <a:ext cx="1690925" cy="1079986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250" h="161">
                    <a:moveTo>
                      <a:pt x="60" y="159"/>
                    </a:moveTo>
                    <a:cubicBezTo>
                      <a:pt x="60" y="161"/>
                      <a:pt x="60" y="161"/>
                      <a:pt x="60" y="161"/>
                    </a:cubicBezTo>
                    <a:cubicBezTo>
                      <a:pt x="102" y="128"/>
                      <a:pt x="153" y="105"/>
                      <a:pt x="208" y="96"/>
                    </a:cubicBezTo>
                    <a:cubicBezTo>
                      <a:pt x="208" y="96"/>
                      <a:pt x="208" y="96"/>
                      <a:pt x="208" y="96"/>
                    </a:cubicBezTo>
                    <a:cubicBezTo>
                      <a:pt x="250" y="42"/>
                      <a:pt x="250" y="42"/>
                      <a:pt x="250" y="42"/>
                    </a:cubicBezTo>
                    <a:cubicBezTo>
                      <a:pt x="195" y="0"/>
                      <a:pt x="195" y="0"/>
                      <a:pt x="195" y="0"/>
                    </a:cubicBezTo>
                    <a:cubicBezTo>
                      <a:pt x="122" y="11"/>
                      <a:pt x="56" y="41"/>
                      <a:pt x="0" y="84"/>
                    </a:cubicBezTo>
                    <a:cubicBezTo>
                      <a:pt x="69" y="93"/>
                      <a:pt x="69" y="93"/>
                      <a:pt x="69" y="93"/>
                    </a:cubicBezTo>
                    <a:lnTo>
                      <a:pt x="60" y="159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5" name="Freeform 25"/>
              <p:cNvSpPr/>
              <p:nvPr>
                <p:custDataLst>
                  <p:tags r:id="rId11"/>
                </p:custDataLst>
              </p:nvPr>
            </p:nvSpPr>
            <p:spPr>
              <a:xfrm>
                <a:off x="2239662" y="0"/>
                <a:ext cx="1607598" cy="790068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238" h="118">
                    <a:moveTo>
                      <a:pt x="13" y="100"/>
                    </a:moveTo>
                    <a:cubicBezTo>
                      <a:pt x="28" y="98"/>
                      <a:pt x="43" y="97"/>
                      <a:pt x="58" y="97"/>
                    </a:cubicBezTo>
                    <a:cubicBezTo>
                      <a:pt x="99" y="97"/>
                      <a:pt x="139" y="104"/>
                      <a:pt x="175" y="118"/>
                    </a:cubicBezTo>
                    <a:cubicBezTo>
                      <a:pt x="238" y="92"/>
                      <a:pt x="238" y="92"/>
                      <a:pt x="238" y="92"/>
                    </a:cubicBezTo>
                    <a:cubicBezTo>
                      <a:pt x="216" y="38"/>
                      <a:pt x="216" y="38"/>
                      <a:pt x="216" y="38"/>
                    </a:cubicBezTo>
                    <a:cubicBezTo>
                      <a:pt x="212" y="29"/>
                      <a:pt x="212" y="29"/>
                      <a:pt x="212" y="29"/>
                    </a:cubicBezTo>
                    <a:cubicBezTo>
                      <a:pt x="165" y="10"/>
                      <a:pt x="113" y="0"/>
                      <a:pt x="58" y="0"/>
                    </a:cubicBezTo>
                    <a:cubicBezTo>
                      <a:pt x="38" y="0"/>
                      <a:pt x="19" y="2"/>
                      <a:pt x="0" y="4"/>
                    </a:cubicBezTo>
                    <a:cubicBezTo>
                      <a:pt x="54" y="46"/>
                      <a:pt x="54" y="46"/>
                      <a:pt x="54" y="46"/>
                    </a:cubicBezTo>
                    <a:lnTo>
                      <a:pt x="13" y="100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6" name="Text Box 34"/>
              <p:cNvSpPr txBox="1"/>
              <p:nvPr>
                <p:custDataLst>
                  <p:tags r:id="rId12"/>
                </p:custDataLst>
              </p:nvPr>
            </p:nvSpPr>
            <p:spPr>
              <a:xfrm rot="18931798">
                <a:off x="282068" y="890083"/>
                <a:ext cx="1247615" cy="3359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1431" tIns="45716" rIns="91431" bIns="45716" anchor="t" anchorCtr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全域触达</a:t>
                </a:r>
                <a:endParaRPr lang="zh-CN" altLang="en-US" sz="16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  <p:sp>
            <p:nvSpPr>
              <p:cNvPr id="37" name="Text Box 35"/>
              <p:cNvSpPr txBox="1"/>
              <p:nvPr>
                <p:custDataLst>
                  <p:tags r:id="rId13"/>
                </p:custDataLst>
              </p:nvPr>
            </p:nvSpPr>
            <p:spPr>
              <a:xfrm rot="-1331455">
                <a:off x="1331941" y="138427"/>
                <a:ext cx="1404313" cy="5517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1431" tIns="45716" rIns="91431" bIns="45716" anchor="t" anchorCtr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2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结果交付与</a:t>
                </a:r>
                <a:endParaRPr lang="zh-CN" altLang="en-US" sz="12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zh-CN" altLang="en-US" sz="120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数字资产沉淀</a:t>
                </a:r>
                <a:endParaRPr lang="zh-CN" altLang="en-US" sz="12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8" name="Text Box 36"/>
              <p:cNvSpPr txBox="1"/>
              <p:nvPr>
                <p:custDataLst>
                  <p:tags r:id="rId14"/>
                </p:custDataLst>
              </p:nvPr>
            </p:nvSpPr>
            <p:spPr>
              <a:xfrm rot="582768">
                <a:off x="2555840" y="256433"/>
                <a:ext cx="1200911" cy="3359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1431" tIns="45716" rIns="91431" bIns="45716" anchor="t" anchorCtr="0"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注册账号</a:t>
                </a:r>
                <a:endParaRPr lang="zh-CN" altLang="en-US" sz="16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39" name="Group 18"/>
            <p:cNvGrpSpPr/>
            <p:nvPr/>
          </p:nvGrpSpPr>
          <p:grpSpPr>
            <a:xfrm>
              <a:off x="8265" y="1820"/>
              <a:ext cx="3218" cy="6104"/>
              <a:chOff x="0" y="0"/>
              <a:chExt cx="2042523" cy="3874946"/>
            </a:xfrm>
          </p:grpSpPr>
          <p:sp>
            <p:nvSpPr>
              <p:cNvPr id="40" name="Freeform 23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0"/>
                <a:ext cx="1418588" cy="1310564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210" h="196">
                    <a:moveTo>
                      <a:pt x="64" y="63"/>
                    </a:moveTo>
                    <a:cubicBezTo>
                      <a:pt x="0" y="89"/>
                      <a:pt x="0" y="89"/>
                      <a:pt x="0" y="89"/>
                    </a:cubicBezTo>
                    <a:cubicBezTo>
                      <a:pt x="52" y="110"/>
                      <a:pt x="98" y="144"/>
                      <a:pt x="132" y="187"/>
                    </a:cubicBezTo>
                    <a:cubicBezTo>
                      <a:pt x="201" y="196"/>
                      <a:pt x="201" y="196"/>
                      <a:pt x="201" y="196"/>
                    </a:cubicBezTo>
                    <a:cubicBezTo>
                      <a:pt x="210" y="129"/>
                      <a:pt x="210" y="129"/>
                      <a:pt x="210" y="129"/>
                    </a:cubicBezTo>
                    <a:cubicBezTo>
                      <a:pt x="165" y="72"/>
                      <a:pt x="106" y="28"/>
                      <a:pt x="38" y="0"/>
                    </a:cubicBezTo>
                    <a:cubicBezTo>
                      <a:pt x="38" y="2"/>
                      <a:pt x="38" y="2"/>
                      <a:pt x="38" y="2"/>
                    </a:cubicBezTo>
                    <a:lnTo>
                      <a:pt x="64" y="63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1" name="Freeform 24"/>
              <p:cNvSpPr/>
              <p:nvPr>
                <p:custDataLst>
                  <p:tags r:id="rId16"/>
                </p:custDataLst>
              </p:nvPr>
            </p:nvSpPr>
            <p:spPr>
              <a:xfrm>
                <a:off x="922692" y="895185"/>
                <a:ext cx="1085281" cy="1683557"/>
              </a:xfrm>
              <a:custGeom>
                <a:avLst/>
                <a:gdLst/>
                <a:ahLst/>
                <a:cxnLst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0" y="2147483646"/>
                  </a:cxn>
                </a:cxnLst>
                <a:pathLst>
                  <a:path w="161" h="252">
                    <a:moveTo>
                      <a:pt x="0" y="59"/>
                    </a:moveTo>
                    <a:cubicBezTo>
                      <a:pt x="34" y="102"/>
                      <a:pt x="57" y="154"/>
                      <a:pt x="65" y="210"/>
                    </a:cubicBezTo>
                    <a:cubicBezTo>
                      <a:pt x="120" y="252"/>
                      <a:pt x="120" y="252"/>
                      <a:pt x="120" y="252"/>
                    </a:cubicBezTo>
                    <a:cubicBezTo>
                      <a:pt x="155" y="207"/>
                      <a:pt x="155" y="207"/>
                      <a:pt x="155" y="207"/>
                    </a:cubicBezTo>
                    <a:cubicBezTo>
                      <a:pt x="161" y="199"/>
                      <a:pt x="161" y="199"/>
                      <a:pt x="161" y="199"/>
                    </a:cubicBezTo>
                    <a:cubicBezTo>
                      <a:pt x="151" y="125"/>
                      <a:pt x="121" y="57"/>
                      <a:pt x="77" y="0"/>
                    </a:cubicBezTo>
                    <a:cubicBezTo>
                      <a:pt x="69" y="67"/>
                      <a:pt x="69" y="67"/>
                      <a:pt x="69" y="67"/>
                    </a:cubicBez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2" name="Freeform 26"/>
              <p:cNvSpPr/>
              <p:nvPr>
                <p:custDataLst>
                  <p:tags r:id="rId17"/>
                </p:custDataLst>
              </p:nvPr>
            </p:nvSpPr>
            <p:spPr>
              <a:xfrm>
                <a:off x="1227546" y="2258307"/>
                <a:ext cx="814977" cy="1614045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21" h="241">
                    <a:moveTo>
                      <a:pt x="76" y="54"/>
                    </a:moveTo>
                    <a:cubicBezTo>
                      <a:pt x="21" y="12"/>
                      <a:pt x="21" y="12"/>
                      <a:pt x="21" y="12"/>
                    </a:cubicBezTo>
                    <a:cubicBezTo>
                      <a:pt x="23" y="26"/>
                      <a:pt x="24" y="40"/>
                      <a:pt x="24" y="54"/>
                    </a:cubicBezTo>
                    <a:cubicBezTo>
                      <a:pt x="24" y="97"/>
                      <a:pt x="15" y="139"/>
                      <a:pt x="0" y="177"/>
                    </a:cubicBezTo>
                    <a:cubicBezTo>
                      <a:pt x="27" y="241"/>
                      <a:pt x="27" y="241"/>
                      <a:pt x="27" y="241"/>
                    </a:cubicBezTo>
                    <a:cubicBezTo>
                      <a:pt x="89" y="215"/>
                      <a:pt x="89" y="215"/>
                      <a:pt x="89" y="215"/>
                    </a:cubicBezTo>
                    <a:cubicBezTo>
                      <a:pt x="109" y="165"/>
                      <a:pt x="121" y="111"/>
                      <a:pt x="121" y="54"/>
                    </a:cubicBezTo>
                    <a:cubicBezTo>
                      <a:pt x="121" y="36"/>
                      <a:pt x="119" y="18"/>
                      <a:pt x="117" y="0"/>
                    </a:cubicBezTo>
                    <a:cubicBezTo>
                      <a:pt x="116" y="2"/>
                      <a:pt x="116" y="2"/>
                      <a:pt x="116" y="2"/>
                    </a:cubicBezTo>
                    <a:lnTo>
                      <a:pt x="76" y="54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" name="Text Box 37"/>
              <p:cNvSpPr txBox="1"/>
              <p:nvPr>
                <p:custDataLst>
                  <p:tags r:id="rId18"/>
                </p:custDataLst>
              </p:nvPr>
            </p:nvSpPr>
            <p:spPr>
              <a:xfrm rot="2301309">
                <a:off x="341073" y="778026"/>
                <a:ext cx="1467365" cy="3358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1431" tIns="45716" rIns="91431" bIns="45716" anchor="t" anchorCtr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储备算力</a:t>
                </a:r>
                <a:endParaRPr lang="zh-CN" altLang="en-US" sz="16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  <p:sp>
            <p:nvSpPr>
              <p:cNvPr id="44" name="Text Box 38"/>
              <p:cNvSpPr txBox="1"/>
              <p:nvPr>
                <p:custDataLst>
                  <p:tags r:id="rId19"/>
                </p:custDataLst>
              </p:nvPr>
            </p:nvSpPr>
            <p:spPr>
              <a:xfrm rot="4029773">
                <a:off x="971020" y="1722295"/>
                <a:ext cx="1222030" cy="33576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1431" tIns="45716" rIns="91431" bIns="45716" anchor="t" anchorCtr="0"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确定</a:t>
                </a:r>
                <a:r>
                  <a:rPr lang="en-US" altLang="zh-CN" sz="16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IP</a:t>
                </a:r>
                <a:r>
                  <a:rPr lang="zh-CN" altLang="en-US" sz="16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人设</a:t>
                </a:r>
                <a:endParaRPr lang="zh-CN" altLang="en-US" sz="16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  <p:sp>
            <p:nvSpPr>
              <p:cNvPr id="45" name="Text Box 39"/>
              <p:cNvSpPr txBox="1"/>
              <p:nvPr>
                <p:custDataLst>
                  <p:tags r:id="rId20"/>
                </p:custDataLst>
              </p:nvPr>
            </p:nvSpPr>
            <p:spPr>
              <a:xfrm rot="6029265">
                <a:off x="925213" y="3065319"/>
                <a:ext cx="1313955" cy="3052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1431" tIns="45716" rIns="91431" bIns="45716" anchor="t" anchorCtr="0"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克隆形象声音</a:t>
                </a:r>
                <a:endParaRPr lang="zh-CN" altLang="en-US" sz="14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46" name="Group 25"/>
            <p:cNvGrpSpPr/>
            <p:nvPr/>
          </p:nvGrpSpPr>
          <p:grpSpPr>
            <a:xfrm>
              <a:off x="4902" y="7303"/>
              <a:ext cx="6218" cy="3105"/>
              <a:chOff x="-3812" y="0"/>
              <a:chExt cx="3950736" cy="1971780"/>
            </a:xfrm>
          </p:grpSpPr>
          <p:sp>
            <p:nvSpPr>
              <p:cNvPr id="47" name="Freeform 27"/>
              <p:cNvSpPr/>
              <p:nvPr>
                <p:custDataLst>
                  <p:tags r:id="rId21"/>
                </p:custDataLst>
              </p:nvPr>
            </p:nvSpPr>
            <p:spPr>
              <a:xfrm>
                <a:off x="1975534" y="712079"/>
                <a:ext cx="1323067" cy="1044382"/>
              </a:xfrm>
              <a:custGeom>
                <a:avLst/>
                <a:gdLst/>
                <a:ahLst/>
                <a:cxnLst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</a:cxnLst>
                <a:pathLst>
                  <a:path w="196" h="156">
                    <a:moveTo>
                      <a:pt x="128" y="0"/>
                    </a:moveTo>
                    <a:cubicBezTo>
                      <a:pt x="99" y="28"/>
                      <a:pt x="64" y="51"/>
                      <a:pt x="26" y="67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56" y="153"/>
                      <a:pt x="56" y="153"/>
                      <a:pt x="56" y="153"/>
                    </a:cubicBezTo>
                    <a:cubicBezTo>
                      <a:pt x="63" y="156"/>
                      <a:pt x="63" y="156"/>
                      <a:pt x="63" y="156"/>
                    </a:cubicBezTo>
                    <a:cubicBezTo>
                      <a:pt x="113" y="136"/>
                      <a:pt x="158" y="106"/>
                      <a:pt x="196" y="69"/>
                    </a:cubicBezTo>
                    <a:cubicBezTo>
                      <a:pt x="128" y="69"/>
                      <a:pt x="128" y="69"/>
                      <a:pt x="128" y="69"/>
                    </a:cubicBez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8" name="Freeform 28"/>
              <p:cNvSpPr/>
              <p:nvPr>
                <p:custDataLst>
                  <p:tags r:id="rId22"/>
                </p:custDataLst>
              </p:nvPr>
            </p:nvSpPr>
            <p:spPr>
              <a:xfrm>
                <a:off x="979677" y="1174930"/>
                <a:ext cx="1388103" cy="796850"/>
              </a:xfrm>
              <a:custGeom>
                <a:avLst/>
                <a:gdLst/>
                <a:ahLst/>
                <a:cxnLst>
                  <a:cxn ang="0">
                    <a:pos x="2147483646" y="0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</a:cxnLst>
                <a:pathLst>
                  <a:path w="205" h="119">
                    <a:moveTo>
                      <a:pt x="168" y="0"/>
                    </a:moveTo>
                    <a:cubicBezTo>
                      <a:pt x="168" y="0"/>
                      <a:pt x="168" y="0"/>
                      <a:pt x="168" y="0"/>
                    </a:cubicBezTo>
                    <a:cubicBezTo>
                      <a:pt x="132" y="14"/>
                      <a:pt x="92" y="22"/>
                      <a:pt x="50" y="22"/>
                    </a:cubicBezTo>
                    <a:cubicBezTo>
                      <a:pt x="50" y="22"/>
                      <a:pt x="49" y="22"/>
                      <a:pt x="48" y="2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49" y="119"/>
                      <a:pt x="49" y="119"/>
                      <a:pt x="49" y="119"/>
                    </a:cubicBezTo>
                    <a:cubicBezTo>
                      <a:pt x="49" y="119"/>
                      <a:pt x="50" y="119"/>
                      <a:pt x="51" y="119"/>
                    </a:cubicBezTo>
                    <a:cubicBezTo>
                      <a:pt x="105" y="118"/>
                      <a:pt x="157" y="108"/>
                      <a:pt x="205" y="89"/>
                    </a:cubicBezTo>
                    <a:cubicBezTo>
                      <a:pt x="142" y="63"/>
                      <a:pt x="142" y="63"/>
                      <a:pt x="142" y="63"/>
                    </a:cubicBez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9" name="Freeform 29"/>
              <p:cNvSpPr/>
              <p:nvPr>
                <p:custDataLst>
                  <p:tags r:id="rId23"/>
                </p:custDataLst>
              </p:nvPr>
            </p:nvSpPr>
            <p:spPr>
              <a:xfrm>
                <a:off x="2867740" y="0"/>
                <a:ext cx="1079184" cy="1149498"/>
              </a:xfrm>
              <a:custGeom>
                <a:avLst/>
                <a:gdLst/>
                <a:ahLst/>
                <a:cxnLst>
                  <a:cxn ang="0">
                    <a:pos x="2147483646" y="0"/>
                  </a:cxn>
                  <a:cxn ang="0">
                    <a:pos x="0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</a:cxnLst>
                <a:pathLst>
                  <a:path w="160" h="172">
                    <a:moveTo>
                      <a:pt x="71" y="0"/>
                    </a:moveTo>
                    <a:cubicBezTo>
                      <a:pt x="54" y="39"/>
                      <a:pt x="30" y="74"/>
                      <a:pt x="0" y="103"/>
                    </a:cubicBezTo>
                    <a:cubicBezTo>
                      <a:pt x="0" y="172"/>
                      <a:pt x="0" y="172"/>
                      <a:pt x="0" y="172"/>
                    </a:cubicBezTo>
                    <a:cubicBezTo>
                      <a:pt x="61" y="172"/>
                      <a:pt x="61" y="172"/>
                      <a:pt x="61" y="172"/>
                    </a:cubicBezTo>
                    <a:cubicBezTo>
                      <a:pt x="69" y="172"/>
                      <a:pt x="69" y="172"/>
                      <a:pt x="69" y="172"/>
                    </a:cubicBezTo>
                    <a:cubicBezTo>
                      <a:pt x="107" y="134"/>
                      <a:pt x="138" y="89"/>
                      <a:pt x="160" y="38"/>
                    </a:cubicBezTo>
                    <a:cubicBezTo>
                      <a:pt x="97" y="64"/>
                      <a:pt x="97" y="64"/>
                      <a:pt x="97" y="64"/>
                    </a:cubicBez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50" name="Freeform 30"/>
              <p:cNvSpPr/>
              <p:nvPr>
                <p:custDataLst>
                  <p:tags r:id="rId24"/>
                </p:custDataLst>
              </p:nvPr>
            </p:nvSpPr>
            <p:spPr>
              <a:xfrm>
                <a:off x="40726" y="1149499"/>
                <a:ext cx="1231611" cy="817195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82" h="122">
                    <a:moveTo>
                      <a:pt x="181" y="26"/>
                    </a:moveTo>
                    <a:cubicBezTo>
                      <a:pt x="139" y="25"/>
                      <a:pt x="99" y="16"/>
                      <a:pt x="62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26" y="90"/>
                      <a:pt x="26" y="90"/>
                      <a:pt x="26" y="90"/>
                    </a:cubicBezTo>
                    <a:cubicBezTo>
                      <a:pt x="74" y="110"/>
                      <a:pt x="127" y="122"/>
                      <a:pt x="182" y="122"/>
                    </a:cubicBezTo>
                    <a:cubicBezTo>
                      <a:pt x="133" y="74"/>
                      <a:pt x="133" y="74"/>
                      <a:pt x="133" y="74"/>
                    </a:cubicBezTo>
                    <a:lnTo>
                      <a:pt x="181" y="26"/>
                    </a:lnTo>
                    <a:close/>
                  </a:path>
                </a:pathLst>
              </a:custGeom>
              <a:solidFill>
                <a:srgbClr val="E4007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51" name="Text Box 40"/>
              <p:cNvSpPr txBox="1"/>
              <p:nvPr>
                <p:custDataLst>
                  <p:tags r:id="rId25"/>
                </p:custDataLst>
              </p:nvPr>
            </p:nvSpPr>
            <p:spPr>
              <a:xfrm rot="-2794841">
                <a:off x="2809961" y="391670"/>
                <a:ext cx="1316425" cy="55277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1431" tIns="45716" rIns="91431" bIns="45716" anchor="t" anchorCtr="0">
                <a:no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投喂素材</a:t>
                </a:r>
                <a:endParaRPr lang="zh-CN" altLang="en-US" sz="14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  <p:sp>
            <p:nvSpPr>
              <p:cNvPr id="52" name="Text Box 41"/>
              <p:cNvSpPr txBox="1"/>
              <p:nvPr>
                <p:custDataLst>
                  <p:tags r:id="rId26"/>
                </p:custDataLst>
              </p:nvPr>
            </p:nvSpPr>
            <p:spPr>
              <a:xfrm rot="-1407832">
                <a:off x="1947410" y="1164019"/>
                <a:ext cx="1168447" cy="5334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1431" tIns="45716" rIns="91431" bIns="45716" anchor="t" anchorCtr="0">
                <a:no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建立知识库</a:t>
                </a:r>
                <a:endParaRPr lang="zh-CN" altLang="en-US" sz="14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  <p:sp>
            <p:nvSpPr>
              <p:cNvPr id="53" name="Text Box 42"/>
              <p:cNvSpPr txBox="1"/>
              <p:nvPr>
                <p:custDataLst>
                  <p:tags r:id="rId27"/>
                </p:custDataLst>
              </p:nvPr>
            </p:nvSpPr>
            <p:spPr>
              <a:xfrm rot="-254938">
                <a:off x="911753" y="1444702"/>
                <a:ext cx="1203392" cy="3206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1431" tIns="45716" rIns="91431" bIns="45716" anchor="t" anchorCtr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5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</a:rPr>
                  <a:t>设定工作流</a:t>
                </a:r>
                <a:endParaRPr lang="zh-CN" altLang="en-US" sz="15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  <p:sp>
            <p:nvSpPr>
              <p:cNvPr id="54" name="Text Box 43"/>
              <p:cNvSpPr txBox="1"/>
              <p:nvPr>
                <p:custDataLst>
                  <p:tags r:id="rId28"/>
                </p:custDataLst>
              </p:nvPr>
            </p:nvSpPr>
            <p:spPr>
              <a:xfrm rot="1539732">
                <a:off x="-3812" y="1379928"/>
                <a:ext cx="1099827" cy="3054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1431" tIns="45716" rIns="91431" bIns="45716" anchor="t" anchorCtr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配置</a:t>
                </a:r>
                <a:r>
                  <a:rPr lang="en-US" altLang="zh-CN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AI</a:t>
                </a:r>
                <a:r>
                  <a:rPr lang="zh-CN" altLang="en-US" sz="140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sym typeface="+mn-ea"/>
                  </a:rPr>
                  <a:t>员工</a:t>
                </a:r>
                <a:endParaRPr lang="zh-CN" altLang="en-US" sz="140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</a:endParaRPr>
              </a:p>
            </p:txBody>
          </p:sp>
        </p:grpSp>
        <p:sp>
          <p:nvSpPr>
            <p:cNvPr id="14338" name="Text Box 17"/>
            <p:cNvSpPr txBox="1"/>
            <p:nvPr/>
          </p:nvSpPr>
          <p:spPr>
            <a:xfrm>
              <a:off x="5597" y="5477"/>
              <a:ext cx="2926" cy="11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91431" tIns="45716" rIns="91431" bIns="45716" anchor="t" anchorCtr="0">
              <a:spAutoFit/>
              <a:scene3d>
                <a:camera prst="orthographicFront"/>
                <a:lightRig rig="threePt" dir="t"/>
              </a:scene3d>
            </a:bodyPr>
            <a:p>
              <a:pPr algn="ctr">
                <a:spcBef>
                  <a:spcPct val="50000"/>
                </a:spcBef>
              </a:pPr>
              <a:r>
                <a:rPr lang="zh-CN" altLang="en-US" sz="4000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汉仪尚巍手书W" panose="00020600040101010101" charset="-122"/>
                  <a:ea typeface="汉仪尚巍手书W" panose="00020600040101010101" charset="-122"/>
                  <a:cs typeface="汉仪尚巍手书W" panose="00020600040101010101" charset="-122"/>
                  <a:sym typeface="字魂馆藏山海经体" panose="00000500000000000000" charset="-122"/>
                </a:rPr>
                <a:t>智硅</a:t>
              </a:r>
              <a:r>
                <a:rPr lang="en-US" altLang="zh-CN" sz="4000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汉仪尚巍手书W" panose="00020600040101010101" charset="-122"/>
                  <a:ea typeface="汉仪尚巍手书W" panose="00020600040101010101" charset="-122"/>
                  <a:cs typeface="汉仪尚巍手书W" panose="00020600040101010101" charset="-122"/>
                  <a:sym typeface="字魂馆藏山海经体" panose="00000500000000000000" charset="-122"/>
                </a:rPr>
                <a:t>AI</a:t>
              </a:r>
              <a:endParaRPr lang="en-US" altLang="zh-CN" sz="40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尚巍手书W" panose="00020600040101010101" charset="-122"/>
                <a:ea typeface="汉仪尚巍手书W" panose="00020600040101010101" charset="-122"/>
                <a:cs typeface="汉仪尚巍手书W" panose="00020600040101010101" charset="-122"/>
                <a:sym typeface="字魂馆藏山海经体" panose="00000500000000000000" charset="-122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五、重点功能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9"/>
            </p:custDataLst>
          </p:nvPr>
        </p:nvSpPr>
        <p:spPr>
          <a:xfrm>
            <a:off x="609600" y="835025"/>
            <a:ext cx="2935605" cy="56642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29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、智硅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</a:t>
            </a:r>
            <a:r>
              <a:rPr lang="zh-CN" sz="2400">
                <a:sym typeface="+mn-ea"/>
              </a:rPr>
              <a:t>飞轮</a:t>
            </a:r>
            <a:endParaRPr lang="zh-CN" sz="2400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09600" y="1934845"/>
            <a:ext cx="3847465" cy="185483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dist"/>
            <a:r>
              <a:rPr lang="zh-CN" altLang="en-US" b="1">
                <a:sym typeface="+mn-ea"/>
              </a:rPr>
              <a:t>三高 · 三全 · 三低 · 三化</a:t>
            </a:r>
            <a:endParaRPr lang="zh-CN" altLang="en-US" b="1">
              <a:sym typeface="+mn-ea"/>
            </a:endParaRPr>
          </a:p>
          <a:p>
            <a:endParaRPr lang="en-US" altLang="zh-CN">
              <a:sym typeface="+mn-ea"/>
            </a:endParaRPr>
          </a:p>
          <a:p>
            <a:r>
              <a:rPr lang="zh-CN" altLang="en-US" b="1">
                <a:sym typeface="+mn-ea"/>
              </a:rPr>
              <a:t>能力上限：</a:t>
            </a:r>
            <a:r>
              <a:rPr lang="en-US" altLang="zh-CN" b="1">
                <a:sym typeface="+mn-ea"/>
              </a:rPr>
              <a:t> </a:t>
            </a:r>
            <a:r>
              <a:rPr lang="zh-CN" altLang="en-US">
                <a:sym typeface="+mn-ea"/>
              </a:rPr>
              <a:t>高质量 · 高效率 · 高智能</a:t>
            </a:r>
            <a:endParaRPr lang="zh-CN" altLang="en-US">
              <a:sym typeface="+mn-ea"/>
            </a:endParaRPr>
          </a:p>
          <a:p>
            <a:r>
              <a:rPr lang="zh-CN" altLang="en-US" b="1">
                <a:sym typeface="+mn-ea"/>
              </a:rPr>
              <a:t>覆盖边界：</a:t>
            </a:r>
            <a:r>
              <a:rPr lang="en-US" altLang="zh-CN" b="1">
                <a:sym typeface="+mn-ea"/>
              </a:rPr>
              <a:t> </a:t>
            </a:r>
            <a:r>
              <a:rPr lang="zh-CN" altLang="en-US">
                <a:sym typeface="+mn-ea"/>
              </a:rPr>
              <a:t>全天候 · 全自动 · 全覆盖</a:t>
            </a:r>
            <a:endParaRPr lang="zh-CN" altLang="en-US">
              <a:sym typeface="+mn-ea"/>
            </a:endParaRPr>
          </a:p>
          <a:p>
            <a:r>
              <a:rPr lang="zh-CN" altLang="en-US" b="1">
                <a:sym typeface="+mn-ea"/>
              </a:rPr>
              <a:t>使用成本：</a:t>
            </a:r>
            <a:r>
              <a:rPr lang="en-US" altLang="zh-CN" b="1">
                <a:sym typeface="+mn-ea"/>
              </a:rPr>
              <a:t> </a:t>
            </a:r>
            <a:r>
              <a:rPr lang="zh-CN" altLang="en-US">
                <a:sym typeface="+mn-ea"/>
              </a:rPr>
              <a:t>低难度 · 低门槛 · 低成本</a:t>
            </a:r>
            <a:endParaRPr lang="zh-CN" altLang="en-US">
              <a:sym typeface="+mn-ea"/>
            </a:endParaRPr>
          </a:p>
          <a:p>
            <a:r>
              <a:rPr lang="zh-CN" altLang="en-US" b="1">
                <a:sym typeface="+mn-ea"/>
              </a:rPr>
              <a:t>交付形态：</a:t>
            </a:r>
            <a:r>
              <a:rPr lang="en-US" altLang="zh-CN" b="1">
                <a:sym typeface="+mn-ea"/>
              </a:rPr>
              <a:t> </a:t>
            </a:r>
            <a:r>
              <a:rPr lang="zh-CN" altLang="en-US">
                <a:sym typeface="+mn-ea"/>
              </a:rPr>
              <a:t>智能化 · 无人化 · 自动化</a:t>
            </a:r>
            <a:endParaRPr lang="zh-CN" altLang="en-US"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73100" y="4959350"/>
            <a:ext cx="7131050" cy="153860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>
              <a:buNone/>
            </a:pPr>
            <a:r>
              <a:rPr lang="zh-CN" altLang="en-US" b="1">
                <a:sym typeface="+mn-ea"/>
              </a:rPr>
              <a:t>三步拥有</a:t>
            </a:r>
            <a:r>
              <a:rPr lang="en-US" altLang="zh-CN" b="1">
                <a:sym typeface="+mn-ea"/>
              </a:rPr>
              <a:t>24H</a:t>
            </a:r>
            <a:r>
              <a:rPr lang="zh-CN" altLang="en-US" b="1">
                <a:sym typeface="+mn-ea"/>
              </a:rPr>
              <a:t>无人化工作的</a:t>
            </a:r>
            <a:r>
              <a:rPr lang="en-US" altLang="zh-CN" b="1">
                <a:sym typeface="+mn-ea"/>
              </a:rPr>
              <a:t>AI</a:t>
            </a:r>
            <a:r>
              <a:rPr lang="zh-CN" altLang="en-US" b="1">
                <a:sym typeface="+mn-ea"/>
              </a:rPr>
              <a:t>数字员工：</a:t>
            </a:r>
            <a:endParaRPr lang="zh-CN" altLang="en-US" b="1">
              <a:sym typeface="+mn-ea"/>
            </a:endParaRPr>
          </a:p>
          <a:p>
            <a:pPr algn="l">
              <a:buNone/>
            </a:pPr>
            <a:endParaRPr lang="zh-CN" altLang="en-US" b="1"/>
          </a:p>
          <a:p>
            <a:pPr algn="l">
              <a:buNone/>
            </a:pP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、插电联网，登录账号</a:t>
            </a:r>
            <a:endParaRPr lang="zh-CN" altLang="en-US"/>
          </a:p>
          <a:p>
            <a:pPr algn="l">
              <a:buNone/>
            </a:pP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、系统设置（配置</a:t>
            </a:r>
            <a:r>
              <a:rPr lang="en-US" altLang="zh-CN">
                <a:sym typeface="+mn-ea"/>
              </a:rPr>
              <a:t>IP</a:t>
            </a:r>
            <a:r>
              <a:rPr lang="zh-CN" altLang="en-US">
                <a:sym typeface="+mn-ea"/>
              </a:rPr>
              <a:t>人设、</a:t>
            </a:r>
            <a:r>
              <a:rPr lang="en-US" altLang="zh-CN">
                <a:sym typeface="+mn-ea"/>
              </a:rPr>
              <a:t>AI</a:t>
            </a:r>
            <a:r>
              <a:rPr lang="zh-CN" altLang="en-US">
                <a:sym typeface="+mn-ea"/>
              </a:rPr>
              <a:t>客服等，自行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远程协助完成</a:t>
            </a:r>
            <a:r>
              <a:rPr lang="en-US" altLang="zh-CN">
                <a:sym typeface="+mn-ea"/>
              </a:rPr>
              <a:t>)</a:t>
            </a:r>
            <a:endParaRPr lang="zh-CN" altLang="en-US"/>
          </a:p>
          <a:p>
            <a:pPr algn="l">
              <a:buNone/>
            </a:pP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、上传素材（</a:t>
            </a:r>
            <a:r>
              <a:rPr lang="zh-CN" altLang="en-US">
                <a:sym typeface="+mn-ea"/>
              </a:rPr>
              <a:t>平时</a:t>
            </a:r>
            <a:r>
              <a:rPr lang="zh-CN" altLang="en-US">
                <a:sym typeface="+mn-ea"/>
              </a:rPr>
              <a:t>只需微信小程序端上传图片、视频等素材）</a:t>
            </a:r>
            <a:endParaRPr lang="zh-CN" altLang="en-US">
              <a:sym typeface="+mn-ea"/>
            </a:endParaRPr>
          </a:p>
        </p:txBody>
      </p:sp>
    </p:spTree>
    <p:custDataLst>
      <p:tags r:id="rId30"/>
    </p:custData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6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4241165" y="478155"/>
            <a:ext cx="3858895" cy="566420"/>
          </a:xfrm>
        </p:spPr>
        <p:txBody>
          <a:bodyPr>
            <a:normAutofit fontScale="90000"/>
          </a:bodyPr>
          <a:p>
            <a:pPr algn="l">
              <a:lnSpc>
                <a:spcPct val="111000"/>
              </a:lnSpc>
            </a:pPr>
            <a:r>
              <a:rPr lang="en-US" sz="28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雇6个人，一年要花多少</a:t>
            </a:r>
            <a:r>
              <a:rPr lang="zh-CN" altLang="en-US" sz="28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钱</a:t>
            </a:r>
            <a:r>
              <a:rPr lang="en-US" sz="28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？</a:t>
            </a:r>
            <a:br>
              <a:rPr lang="zh-CN" altLang="en-US" sz="2400">
                <a:solidFill>
                  <a:schemeClr val="accent1"/>
                </a:solidFill>
                <a:latin typeface="汉仪雅酷黑简" panose="00020600040101010101" charset="-122"/>
                <a:ea typeface="汉仪雅酷黑简" panose="00020600040101010101" charset="-122"/>
                <a:cs typeface="汉仪雅酷黑简" panose="00020600040101010101" charset="-122"/>
              </a:rPr>
            </a:br>
            <a:endParaRPr lang="zh-CN" altLang="en-US" sz="2400">
              <a:solidFill>
                <a:schemeClr val="accent1"/>
              </a:solidFill>
              <a:latin typeface="汉仪雅酷黑简" panose="00020600040101010101" charset="-122"/>
              <a:ea typeface="汉仪雅酷黑简" panose="00020600040101010101" charset="-122"/>
              <a:cs typeface="汉仪雅酷黑简" panose="00020600040101010101" charset="-122"/>
            </a:endParaRPr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55320" y="1112520"/>
          <a:ext cx="10881360" cy="4632960"/>
        </p:xfrm>
        <a:graphic>
          <a:graphicData uri="http://schemas.openxmlformats.org/drawingml/2006/table">
            <a:tbl>
              <a:tblPr firstRow="1" bandRow="1">
                <a:tableStyleId>{0EFF7DA6-D243-4FC9-AF34-C83D65ED6A66}</a:tableStyleId>
              </a:tblPr>
              <a:tblGrid>
                <a:gridCol w="2720340"/>
                <a:gridCol w="2720340"/>
                <a:gridCol w="2720340"/>
                <a:gridCol w="2720340"/>
              </a:tblGrid>
              <a:tr h="579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/>
                        <a:t>岗位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/>
                        <a:t>月薪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/>
                        <a:t>社保成本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/>
                        <a:t>月均总成本</a:t>
                      </a:r>
                      <a:endParaRPr lang="en-US" sz="2000" dirty="0"/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文案岗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4,500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1,500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6,000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运营岗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5,000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1,500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6,500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剪辑岗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5,500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1,500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7,000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客服岗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4,000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1,500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5,500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销售岗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底薪3,000+提成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1,500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7,000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私域岗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4,500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1,500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6,000</a:t>
                      </a:r>
                      <a:endParaRPr lang="en-US" sz="2000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latin typeface="华文楷体" panose="02010600040101010101" charset="-122"/>
                          <a:ea typeface="华文楷体" panose="02010600040101010101" charset="-122"/>
                        </a:rPr>
                        <a:t>月度合计</a:t>
                      </a:r>
                      <a:endParaRPr lang="en-US" sz="2000" b="1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000" b="1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000" b="1" dirty="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38,000元+</a:t>
                      </a:r>
                      <a:endParaRPr lang="en-US" sz="2000" b="1" dirty="0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7" name="Shape 1"/>
          <p:cNvSpPr/>
          <p:nvPr/>
        </p:nvSpPr>
        <p:spPr>
          <a:xfrm>
            <a:off x="655320" y="5819140"/>
            <a:ext cx="10881360" cy="6584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alpha val="50000"/>
              </a:schemeClr>
            </a:solidFill>
            <a:prstDash val="solid"/>
          </a:ln>
        </p:spPr>
      </p:sp>
      <p:sp>
        <p:nvSpPr>
          <p:cNvPr id="18" name="Text 2"/>
          <p:cNvSpPr/>
          <p:nvPr/>
        </p:nvSpPr>
        <p:spPr>
          <a:xfrm>
            <a:off x="704850" y="5815965"/>
            <a:ext cx="8796020" cy="6216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accent1"/>
                </a:solidFill>
              </a:rPr>
              <a:t>年度真实总成本（含招聘、培训、</a:t>
            </a:r>
            <a:r>
              <a:rPr lang="zh-CN" altLang="en-US" sz="2000" dirty="0">
                <a:solidFill>
                  <a:schemeClr val="accent1"/>
                </a:solidFill>
              </a:rPr>
              <a:t>提成、</a:t>
            </a:r>
            <a:r>
              <a:rPr lang="en-US" sz="2000" dirty="0">
                <a:solidFill>
                  <a:schemeClr val="accent1"/>
                </a:solidFill>
              </a:rPr>
              <a:t>管理、</a:t>
            </a:r>
            <a:r>
              <a:rPr lang="zh-CN" altLang="en-US" sz="2000" dirty="0">
                <a:solidFill>
                  <a:schemeClr val="accent1"/>
                </a:solidFill>
                <a:sym typeface="+mn-ea"/>
              </a:rPr>
              <a:t>年终奖、</a:t>
            </a:r>
            <a:r>
              <a:rPr lang="en-US" sz="2000" dirty="0">
                <a:solidFill>
                  <a:schemeClr val="accent1"/>
                </a:solidFill>
              </a:rPr>
              <a:t>离职损耗）：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9" name="Text 3"/>
          <p:cNvSpPr/>
          <p:nvPr/>
        </p:nvSpPr>
        <p:spPr>
          <a:xfrm>
            <a:off x="8483600" y="5813425"/>
            <a:ext cx="2188845" cy="6216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05C4B"/>
                </a:solidFill>
                <a:latin typeface="Arial Black" panose="020B0A04020102020204" pitchFamily="34" charset="0"/>
                <a:ea typeface="Arial Black" panose="020B0A04020102020204" pitchFamily="34" charset="-122"/>
                <a:cs typeface="Arial Black" panose="020B0A04020102020204" pitchFamily="34" charset="-120"/>
              </a:rPr>
              <a:t>50万+</a:t>
            </a:r>
            <a:endParaRPr lang="en-US" sz="3000" dirty="0"/>
          </a:p>
        </p:txBody>
      </p:sp>
      <p:sp>
        <p:nvSpPr>
          <p:cNvPr id="2" name="文本框 1"/>
          <p:cNvSpPr txBox="1"/>
          <p:nvPr/>
        </p:nvSpPr>
        <p:spPr>
          <a:xfrm>
            <a:off x="4961255" y="836295"/>
            <a:ext cx="22694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>
                <a:solidFill>
                  <a:schemeClr val="tx2">
                    <a:lumMod val="40000"/>
                    <a:lumOff val="60000"/>
                  </a:schemeClr>
                </a:solidFill>
              </a:rPr>
              <a:t>（中部地区平均薪资</a:t>
            </a:r>
            <a:r>
              <a:rPr lang="zh-CN" altLang="en-US" sz="1400">
                <a:solidFill>
                  <a:schemeClr val="tx2">
                    <a:lumMod val="40000"/>
                    <a:lumOff val="60000"/>
                  </a:schemeClr>
                </a:solidFill>
              </a:rPr>
              <a:t>举例）</a:t>
            </a:r>
            <a:endParaRPr lang="zh-CN" altLang="en-US" sz="140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图片 4" descr="透明(100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六、算一笔账</a:t>
            </a:r>
            <a:endParaRPr lang="en-US" altLang="zh-CN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graphicFrame>
        <p:nvGraphicFramePr>
          <p:cNvPr id="20" name="Chart 0" descr="7b0a202020202263686172745265734964223a20223230343736383139220a7d0a"/>
          <p:cNvGraphicFramePr/>
          <p:nvPr/>
        </p:nvGraphicFramePr>
        <p:xfrm>
          <a:off x="306705" y="949960"/>
          <a:ext cx="6645275" cy="4293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1" name="Shape 1"/>
          <p:cNvSpPr/>
          <p:nvPr/>
        </p:nvSpPr>
        <p:spPr>
          <a:xfrm>
            <a:off x="6951980" y="949325"/>
            <a:ext cx="4916170" cy="4293870"/>
          </a:xfrm>
          <a:prstGeom prst="rect">
            <a:avLst/>
          </a:prstGeom>
          <a:solidFill>
            <a:schemeClr val="accent4"/>
          </a:solidFill>
          <a:ln w="12700">
            <a:noFill/>
            <a:prstDash val="solid"/>
          </a:ln>
        </p:spPr>
      </p:sp>
      <p:sp>
        <p:nvSpPr>
          <p:cNvPr id="22" name="Shape 10"/>
          <p:cNvSpPr/>
          <p:nvPr/>
        </p:nvSpPr>
        <p:spPr>
          <a:xfrm>
            <a:off x="307340" y="5377180"/>
            <a:ext cx="11560810" cy="6584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alpha val="50000"/>
              </a:schemeClr>
            </a:solidFill>
            <a:prstDash val="solid"/>
          </a:ln>
        </p:spPr>
      </p:sp>
      <p:sp>
        <p:nvSpPr>
          <p:cNvPr id="23" name="Text 11"/>
          <p:cNvSpPr/>
          <p:nvPr/>
        </p:nvSpPr>
        <p:spPr>
          <a:xfrm>
            <a:off x="672465" y="5377180"/>
            <a:ext cx="10840085" cy="6584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省下的每一分钱，都是装进口袋的真金白银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25" name="Text 2"/>
          <p:cNvSpPr/>
          <p:nvPr/>
        </p:nvSpPr>
        <p:spPr>
          <a:xfrm>
            <a:off x="7277735" y="1196340"/>
            <a:ext cx="4916170" cy="5359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每年节省</a:t>
            </a:r>
            <a:endParaRPr 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6" name="Text 3"/>
          <p:cNvSpPr/>
          <p:nvPr/>
        </p:nvSpPr>
        <p:spPr>
          <a:xfrm>
            <a:off x="8027670" y="1624330"/>
            <a:ext cx="3529965" cy="11912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00"/>
                </a:solidFill>
                <a:latin typeface="Arial Black" panose="020B0A04020102020204" pitchFamily="34" charset="0"/>
                <a:ea typeface="Arial Black" panose="020B0A04020102020204" pitchFamily="34" charset="-122"/>
                <a:cs typeface="Arial Black" panose="020B0A04020102020204" pitchFamily="34" charset="-120"/>
              </a:rPr>
              <a:t>47万+</a:t>
            </a:r>
            <a:endParaRPr lang="en-US" sz="7200" b="1" dirty="0">
              <a:solidFill>
                <a:srgbClr val="FFFF00"/>
              </a:solidFill>
              <a:latin typeface="Arial Black" panose="020B0A04020102020204" pitchFamily="34" charset="0"/>
              <a:ea typeface="Arial Black" panose="020B0A04020102020204" pitchFamily="34" charset="-122"/>
              <a:cs typeface="Arial Black" panose="020B0A04020102020204" pitchFamily="34" charset="-120"/>
            </a:endParaRPr>
          </a:p>
        </p:txBody>
      </p:sp>
      <p:sp>
        <p:nvSpPr>
          <p:cNvPr id="27" name="Text 5"/>
          <p:cNvSpPr/>
          <p:nvPr/>
        </p:nvSpPr>
        <p:spPr>
          <a:xfrm>
            <a:off x="8072755" y="2708910"/>
            <a:ext cx="2301875" cy="416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</a:rPr>
              <a:t>省下的钱，可以用来：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8" name="Text 6"/>
          <p:cNvSpPr/>
          <p:nvPr/>
        </p:nvSpPr>
        <p:spPr>
          <a:xfrm>
            <a:off x="7948295" y="3187700"/>
            <a:ext cx="3463290" cy="3333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· 扩大市场</a:t>
            </a:r>
            <a:r>
              <a:rPr 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推广</a:t>
            </a:r>
            <a:endParaRPr lang="en-US" sz="20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9" name="Text 7"/>
          <p:cNvSpPr/>
          <p:nvPr/>
        </p:nvSpPr>
        <p:spPr>
          <a:xfrm>
            <a:off x="7948295" y="3550285"/>
            <a:ext cx="3463290" cy="3333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· 产品研发升级</a:t>
            </a:r>
            <a:endParaRPr lang="en-US" sz="20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0" name="Text 8"/>
          <p:cNvSpPr/>
          <p:nvPr/>
        </p:nvSpPr>
        <p:spPr>
          <a:xfrm>
            <a:off x="7948295" y="3905885"/>
            <a:ext cx="3463290" cy="3333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· </a:t>
            </a:r>
            <a:r>
              <a:rPr lang="zh-CN" alt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支付货款</a:t>
            </a:r>
            <a:r>
              <a:rPr 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贷款</a:t>
            </a:r>
            <a:endParaRPr lang="en-US" sz="20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1" name="Text 9"/>
          <p:cNvSpPr/>
          <p:nvPr/>
        </p:nvSpPr>
        <p:spPr>
          <a:xfrm>
            <a:off x="7948295" y="4276725"/>
            <a:ext cx="3688080" cy="3333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· </a:t>
            </a:r>
            <a:r>
              <a:rPr lang="zh-CN" alt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享受更高质量人生</a:t>
            </a:r>
            <a:endParaRPr lang="zh-CN" altLang="en-US" sz="20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" name="Text 9"/>
          <p:cNvSpPr/>
          <p:nvPr/>
        </p:nvSpPr>
        <p:spPr>
          <a:xfrm>
            <a:off x="7938770" y="4647565"/>
            <a:ext cx="3688080" cy="3333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· </a:t>
            </a:r>
            <a:r>
              <a:rPr lang="zh-CN" alt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管理升级、</a:t>
            </a:r>
            <a:r>
              <a:rPr lang="zh-CN" altLang="en-US" sz="2000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团队培训、数智化</a:t>
            </a:r>
            <a:endParaRPr lang="zh-CN" altLang="en-US" sz="2000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5" name="图片 4" descr="透明(100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graphicFrame>
        <p:nvGraphicFramePr>
          <p:cNvPr id="8" name="Chart 0" descr="7b0a202020202263686172745265734964223a20223230343736393332220a7d0a"/>
          <p:cNvGraphicFramePr/>
          <p:nvPr/>
        </p:nvGraphicFramePr>
        <p:xfrm>
          <a:off x="306705" y="949960"/>
          <a:ext cx="6645275" cy="4293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6406515" y="2968625"/>
            <a:ext cx="1486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1~3</a:t>
            </a: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万</a:t>
            </a:r>
            <a:r>
              <a:rPr lang="en-US" altLang="zh-CN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/</a:t>
            </a: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年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34670" y="2753995"/>
            <a:ext cx="9836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汉仪颜楷简" panose="00020600040101010101" charset="-122"/>
                <a:sym typeface="+mn-ea"/>
              </a:rPr>
              <a:t>全自动</a:t>
            </a:r>
            <a:endParaRPr lang="zh-CN" altLang="en-US" sz="1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汉仪颜楷简" panose="00020600040101010101" charset="-122"/>
              <a:sym typeface="+mn-ea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汉仪颜楷简" panose="00020600040101010101" charset="-122"/>
                <a:sym typeface="+mn-ea"/>
              </a:rPr>
              <a:t>无人化</a:t>
            </a:r>
            <a:endParaRPr lang="zh-CN" altLang="en-US" sz="1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汉仪颜楷简" panose="00020600040101010101" charset="-122"/>
              <a:sym typeface="+mn-ea"/>
            </a:endParaRPr>
          </a:p>
          <a:p>
            <a:r>
              <a:rPr lang="en-US" altLang="zh-CN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汉仪颜楷简" panose="00020600040101010101" charset="-122"/>
                <a:sym typeface="+mn-ea"/>
              </a:rPr>
              <a:t>AI</a:t>
            </a:r>
            <a:r>
              <a:rPr lang="zh-CN" altLang="en-US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汉仪颜楷简" panose="00020600040101010101" charset="-122"/>
                <a:sym typeface="+mn-ea"/>
              </a:rPr>
              <a:t>系统</a:t>
            </a:r>
            <a:endParaRPr lang="zh-CN" altLang="en-US" sz="1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汉仪颜楷简" panose="0002060004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92760" y="4237990"/>
            <a:ext cx="708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雇</a:t>
            </a:r>
            <a:r>
              <a:rPr lang="en-US" altLang="zh-CN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</a:t>
            </a:r>
            <a:r>
              <a:rPr lang="zh-CN" altLang="en-US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用</a:t>
            </a:r>
            <a:endParaRPr lang="zh-CN" altLang="en-US" sz="1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ctr"/>
            <a:r>
              <a:rPr lang="en-US" altLang="zh-CN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6   </a:t>
            </a:r>
            <a:r>
              <a:rPr lang="zh-CN" altLang="en-US" sz="1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人</a:t>
            </a:r>
            <a:endParaRPr lang="zh-CN" altLang="en-US" sz="1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406515" y="4237990"/>
            <a:ext cx="1532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50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万</a:t>
            </a:r>
            <a:r>
              <a:rPr lang="en-US" altLang="zh-CN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+/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年</a:t>
            </a:r>
            <a:endParaRPr lang="zh-CN" altLang="en-US" sz="2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4" name="图片 3" descr="虎鲸-打招呼（透明）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205" y="2590800"/>
            <a:ext cx="665480" cy="1233170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168525" y="1233170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智硅</a:t>
            </a:r>
            <a:r>
              <a:rPr lang="en-US" altLang="zh-CN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AI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系统</a:t>
            </a:r>
            <a:r>
              <a:rPr lang="en-US" altLang="zh-CN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VS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传统团队</a:t>
            </a:r>
            <a:endParaRPr lang="zh-CN" altLang="en-US" sz="2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年度成本</a:t>
            </a:r>
            <a:endParaRPr lang="zh-CN" altLang="en-US" sz="24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34" name="图片 33" descr="图标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5385" y="3997960"/>
            <a:ext cx="914400" cy="914400"/>
          </a:xfrm>
          <a:prstGeom prst="rect">
            <a:avLst/>
          </a:prstGeom>
        </p:spPr>
      </p:pic>
      <p:pic>
        <p:nvPicPr>
          <p:cNvPr id="35" name="图片 34" descr="图标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89785" y="3997960"/>
            <a:ext cx="914400" cy="914400"/>
          </a:xfrm>
          <a:prstGeom prst="rect">
            <a:avLst/>
          </a:prstGeom>
        </p:spPr>
      </p:pic>
      <p:pic>
        <p:nvPicPr>
          <p:cNvPr id="36" name="图片 35" descr="图标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04185" y="3997960"/>
            <a:ext cx="914400" cy="914400"/>
          </a:xfrm>
          <a:prstGeom prst="rect">
            <a:avLst/>
          </a:prstGeom>
        </p:spPr>
      </p:pic>
      <p:pic>
        <p:nvPicPr>
          <p:cNvPr id="37" name="图片 36" descr="图标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918585" y="3997960"/>
            <a:ext cx="914400" cy="914400"/>
          </a:xfrm>
          <a:prstGeom prst="rect">
            <a:avLst/>
          </a:prstGeom>
        </p:spPr>
      </p:pic>
      <p:pic>
        <p:nvPicPr>
          <p:cNvPr id="38" name="图片 37" descr="图标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832985" y="3997960"/>
            <a:ext cx="914400" cy="914400"/>
          </a:xfrm>
          <a:prstGeom prst="rect">
            <a:avLst/>
          </a:prstGeom>
        </p:spPr>
      </p:pic>
      <p:pic>
        <p:nvPicPr>
          <p:cNvPr id="39" name="图片 38" descr="图标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747385" y="3997960"/>
            <a:ext cx="914400" cy="9144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六、算一笔账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658495" y="3863340"/>
            <a:ext cx="6363335" cy="2540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2082800" y="3418205"/>
            <a:ext cx="6985" cy="858520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5721985" y="3418205"/>
            <a:ext cx="6985" cy="858520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3940175" y="3429000"/>
            <a:ext cx="6985" cy="858520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H="1">
            <a:off x="6612890" y="3429000"/>
            <a:ext cx="6985" cy="858520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flipH="1">
            <a:off x="4831080" y="3418205"/>
            <a:ext cx="6985" cy="858520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3005455" y="3418205"/>
            <a:ext cx="6985" cy="858520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1179195" y="2651760"/>
            <a:ext cx="5715" cy="2270760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5" name="图片 4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03555" y="140970"/>
            <a:ext cx="2827655" cy="547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六、算一笔账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2"/>
            </p:custDataLst>
          </p:nvPr>
        </p:nvGraphicFramePr>
        <p:xfrm>
          <a:off x="568960" y="1256030"/>
          <a:ext cx="11093450" cy="4526280"/>
        </p:xfrm>
        <a:graphic>
          <a:graphicData uri="http://schemas.openxmlformats.org/drawingml/2006/table">
            <a:tbl>
              <a:tblPr firstRow="1" lastCol="1" bandCol="1">
                <a:tableStyleId>{4ECA2345-A494-4ADC-BE4F-47BDA985AE55}</a:tableStyleId>
              </a:tblPr>
              <a:tblGrid>
                <a:gridCol w="1524635"/>
                <a:gridCol w="2315210"/>
                <a:gridCol w="2104390"/>
                <a:gridCol w="2728595"/>
                <a:gridCol w="2420620"/>
              </a:tblGrid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对比维度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雇人做内容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抖音投流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买矩阵工具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solidFill>
                            <a:schemeClr val="bg1"/>
                          </a:solidFill>
                          <a:latin typeface="方正大标宋简体" panose="02000000000000000000" charset="-122"/>
                          <a:ea typeface="方正大标宋简体" panose="02000000000000000000" charset="-122"/>
                          <a:cs typeface="方正大标宋简体" panose="02000000000000000000" charset="-122"/>
                        </a:rPr>
                        <a:t>智硅</a:t>
                      </a:r>
                      <a:r>
                        <a:rPr lang="en-US" altLang="zh-CN" b="1">
                          <a:solidFill>
                            <a:schemeClr val="bg1"/>
                          </a:solidFill>
                          <a:latin typeface="方正大标宋简体" panose="02000000000000000000" charset="-122"/>
                          <a:ea typeface="方正大标宋简体" panose="02000000000000000000" charset="-122"/>
                          <a:cs typeface="方正大标宋简体" panose="02000000000000000000" charset="-122"/>
                        </a:rPr>
                        <a:t>AI</a:t>
                      </a:r>
                      <a:r>
                        <a:rPr lang="zh-CN" altLang="en-US" b="1">
                          <a:solidFill>
                            <a:schemeClr val="bg1"/>
                          </a:solidFill>
                          <a:latin typeface="方正大标宋简体" panose="02000000000000000000" charset="-122"/>
                          <a:ea typeface="方正大标宋简体" panose="02000000000000000000" charset="-122"/>
                          <a:cs typeface="方正大标宋简体" panose="02000000000000000000" charset="-122"/>
                        </a:rPr>
                        <a:t>方案</a:t>
                      </a:r>
                      <a:endParaRPr lang="zh-CN" altLang="en-US" b="1">
                        <a:solidFill>
                          <a:schemeClr val="bg1"/>
                        </a:solidFill>
                        <a:latin typeface="方正大标宋简体" panose="02000000000000000000" charset="-122"/>
                        <a:ea typeface="方正大标宋简体" panose="02000000000000000000" charset="-122"/>
                        <a:cs typeface="方正大标宋简体" panose="02000000000000000000" charset="-122"/>
                      </a:endParaRPr>
                    </a:p>
                  </a:txBody>
                  <a:tcPr anchor="ctr" anchorCtr="0"/>
                </a:tc>
              </a:tr>
              <a:tr h="6400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年度成本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96,000元</a:t>
                      </a: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（</a:t>
                      </a:r>
                      <a:r>
                        <a:rPr lang="en-US" altLang="zh-CN" sz="1800">
                          <a:sym typeface="+mn-ea"/>
                        </a:rPr>
                        <a:t>8000</a:t>
                      </a:r>
                      <a:r>
                        <a:rPr lang="zh-CN" altLang="en-US" sz="1800">
                          <a:sym typeface="+mn-ea"/>
                        </a:rPr>
                        <a:t>元</a:t>
                      </a:r>
                      <a:r>
                        <a:rPr lang="en-US" altLang="zh-CN" sz="1800">
                          <a:sym typeface="+mn-ea"/>
                        </a:rPr>
                        <a:t>/</a:t>
                      </a:r>
                      <a:r>
                        <a:rPr lang="zh-CN" altLang="en-US" sz="1800">
                          <a:sym typeface="+mn-ea"/>
                        </a:rPr>
                        <a:t>月</a:t>
                      </a:r>
                      <a:r>
                        <a:rPr lang="en-US" altLang="zh-CN" sz="1800">
                          <a:sym typeface="+mn-ea"/>
                        </a:rPr>
                        <a:t>/</a:t>
                      </a:r>
                      <a:r>
                        <a:rPr lang="zh-CN" altLang="en-US" sz="1800">
                          <a:sym typeface="+mn-ea"/>
                        </a:rPr>
                        <a:t>人）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360,000元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116,000元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r>
                        <a:rPr lang="zh-CN" altLang="en-US"/>
                        <a:t>9,800元</a:t>
                      </a: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（一次性投入</a:t>
                      </a:r>
                      <a:r>
                        <a:rPr lang="en-US" altLang="zh-CN"/>
                        <a:t>10</a:t>
                      </a:r>
                      <a:r>
                        <a:rPr lang="zh-CN" altLang="en-US"/>
                        <a:t>台）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人工成本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96,000元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96,000元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96,000元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无人化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54864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算力</a:t>
                      </a: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成本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i="1"/>
                        <a:t>不确定</a:t>
                      </a:r>
                      <a:endParaRPr lang="zh-CN" altLang="en-US" i="1"/>
                    </a:p>
                    <a:p>
                      <a:pPr algn="ctr">
                        <a:buNone/>
                      </a:pPr>
                      <a:r>
                        <a:rPr lang="zh-CN" altLang="en-US" sz="1200"/>
                        <a:t>通过会员等消耗</a:t>
                      </a:r>
                      <a:r>
                        <a:rPr lang="en-US" altLang="zh-CN" sz="1200"/>
                        <a:t>AI</a:t>
                      </a:r>
                      <a:r>
                        <a:rPr lang="zh-CN" altLang="en-US" sz="1200"/>
                        <a:t>工具算力</a:t>
                      </a:r>
                      <a:endParaRPr lang="zh-CN" altLang="en-US" sz="12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i="1">
                          <a:sym typeface="+mn-ea"/>
                        </a:rPr>
                        <a:t>不确定</a:t>
                      </a:r>
                      <a:endParaRPr lang="zh-CN" altLang="en-US" sz="1800" i="1"/>
                    </a:p>
                    <a:p>
                      <a:pPr algn="ctr">
                        <a:buNone/>
                      </a:pPr>
                      <a:r>
                        <a:rPr lang="zh-CN" altLang="en-US" sz="1200">
                          <a:sym typeface="+mn-ea"/>
                        </a:rPr>
                        <a:t>消耗第三方</a:t>
                      </a:r>
                      <a:r>
                        <a:rPr lang="en-US" altLang="zh-CN" sz="1200">
                          <a:sym typeface="+mn-ea"/>
                        </a:rPr>
                        <a:t>AI</a:t>
                      </a:r>
                      <a:r>
                        <a:rPr lang="zh-CN" altLang="en-US" sz="1200">
                          <a:sym typeface="+mn-ea"/>
                        </a:rPr>
                        <a:t>工具算力</a:t>
                      </a:r>
                      <a:endParaRPr lang="en-US" altLang="zh-CN" sz="12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消耗</a:t>
                      </a:r>
                      <a:r>
                        <a:rPr lang="zh-CN" altLang="en-US"/>
                        <a:t>算力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约</a:t>
                      </a:r>
                      <a:r>
                        <a:rPr lang="en-US" altLang="zh-CN"/>
                        <a:t>1~3</a:t>
                      </a:r>
                      <a:r>
                        <a:rPr lang="zh-CN" altLang="en-US"/>
                        <a:t>万元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年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年度曝光量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i="1">
                          <a:solidFill>
                            <a:srgbClr val="000000"/>
                          </a:solidFill>
                        </a:rPr>
                        <a:t>不确定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1800万次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i="1"/>
                        <a:t>不稳定</a:t>
                      </a:r>
                      <a:endParaRPr lang="zh-CN" altLang="en-US" i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21</a:t>
                      </a:r>
                      <a:r>
                        <a:rPr lang="en-US" altLang="zh-CN"/>
                        <a:t>6</a:t>
                      </a:r>
                      <a:r>
                        <a:rPr lang="zh-CN" altLang="en-US"/>
                        <a:t>0万次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自动化程度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依赖人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依赖人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工具掉线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全自动7×24</a:t>
                      </a:r>
                      <a:r>
                        <a:rPr lang="en-US" altLang="zh-CN"/>
                        <a:t>h</a:t>
                      </a:r>
                      <a:endParaRPr lang="en-US" altLang="zh-CN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CPM</a:t>
                      </a:r>
                      <a:r>
                        <a:rPr lang="zh-CN" altLang="en-US" sz="1200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（含人工）</a:t>
                      </a:r>
                      <a:endParaRPr lang="zh-CN" altLang="en-US" sz="1200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i="1"/>
                        <a:t>不确定</a:t>
                      </a:r>
                      <a:endParaRPr lang="zh-CN" altLang="en-US" i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2</a:t>
                      </a:r>
                      <a:r>
                        <a:rPr lang="en-US" altLang="zh-CN"/>
                        <a:t>5.33</a:t>
                      </a:r>
                      <a:r>
                        <a:rPr lang="zh-CN" altLang="en-US"/>
                        <a:t>元/千次曝光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i="1"/>
                        <a:t>不确定</a:t>
                      </a:r>
                      <a:endParaRPr lang="zh-CN" altLang="en-US" i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1.84元/千次曝光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ROI</a:t>
                      </a:r>
                      <a:endParaRPr lang="en-US" altLang="zh-CN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i="1">
                          <a:sym typeface="+mn-ea"/>
                        </a:rPr>
                        <a:t>不确定</a:t>
                      </a:r>
                      <a:endParaRPr lang="zh-CN" altLang="en-US" i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-21.05%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i="1">
                          <a:sym typeface="+mn-ea"/>
                        </a:rPr>
                        <a:t>不确定</a:t>
                      </a:r>
                      <a:endParaRPr lang="zh-CN" altLang="en-US" sz="1800" i="1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441%</a:t>
                      </a:r>
                      <a:endParaRPr lang="en-US" altLang="zh-CN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核心痛点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成本高、产出不稳定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投流费用逐年上涨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工具不稳定、需人工维护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开机即用、全网覆盖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77724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说</a:t>
                      </a:r>
                      <a:r>
                        <a:rPr lang="en-US" altLang="zh-CN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      </a:t>
                      </a: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明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一般需要</a:t>
                      </a:r>
                      <a:r>
                        <a:rPr lang="en-US" altLang="zh-CN"/>
                        <a:t>3~6</a:t>
                      </a:r>
                      <a:r>
                        <a:rPr lang="zh-CN" altLang="en-US"/>
                        <a:t>人</a:t>
                      </a: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仅按一人</a:t>
                      </a:r>
                      <a:r>
                        <a:rPr lang="zh-CN" altLang="en-US"/>
                        <a:t>计算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150</a:t>
                      </a:r>
                      <a:r>
                        <a:rPr lang="zh-CN" altLang="en-US" sz="1800">
                          <a:sym typeface="+mn-ea"/>
                        </a:rPr>
                        <a:t>万播放量</a:t>
                      </a:r>
                      <a:r>
                        <a:rPr lang="en-US" altLang="zh-CN" sz="1800">
                          <a:sym typeface="+mn-ea"/>
                        </a:rPr>
                        <a:t>3</a:t>
                      </a:r>
                      <a:r>
                        <a:rPr lang="zh-CN" altLang="en-US" sz="1800">
                          <a:sym typeface="+mn-ea"/>
                        </a:rPr>
                        <a:t>万元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云罗等工具</a:t>
                      </a:r>
                      <a:r>
                        <a:rPr lang="en-US" altLang="zh-CN" sz="1800">
                          <a:sym typeface="+mn-ea"/>
                        </a:rPr>
                        <a:t>2</a:t>
                      </a:r>
                      <a:r>
                        <a:rPr lang="zh-CN" altLang="en-US" sz="1800">
                          <a:sym typeface="+mn-ea"/>
                        </a:rPr>
                        <a:t>万</a:t>
                      </a:r>
                      <a:r>
                        <a:rPr lang="en-US" altLang="zh-CN" sz="1800">
                          <a:sym typeface="+mn-ea"/>
                        </a:rPr>
                        <a:t>/</a:t>
                      </a:r>
                      <a:r>
                        <a:rPr lang="zh-CN" altLang="en-US" sz="1800">
                          <a:sym typeface="+mn-ea"/>
                        </a:rPr>
                        <a:t>年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900"/>
                        <a:t>24H</a:t>
                      </a:r>
                      <a:r>
                        <a:rPr lang="zh-CN" altLang="en-US" sz="900" i="1"/>
                        <a:t>智能化自动化无人化</a:t>
                      </a:r>
                      <a:r>
                        <a:rPr lang="en-US" altLang="zh-CN" sz="900" i="1"/>
                        <a:t> </a:t>
                      </a:r>
                      <a:r>
                        <a:rPr lang="zh-CN" altLang="en-US" sz="900"/>
                        <a:t>工作的</a:t>
                      </a:r>
                      <a:r>
                        <a:rPr lang="zh-CN" altLang="en-US" sz="900"/>
                        <a:t>前置条件：</a:t>
                      </a:r>
                      <a:endParaRPr lang="zh-CN" altLang="en-US" sz="900"/>
                    </a:p>
                    <a:p>
                      <a:pPr algn="l">
                        <a:buNone/>
                      </a:pPr>
                      <a:r>
                        <a:rPr lang="en-US" altLang="zh-CN" sz="900"/>
                        <a:t>1</a:t>
                      </a:r>
                      <a:r>
                        <a:rPr lang="zh-CN" altLang="en-US" sz="900"/>
                        <a:t>、插电联网，登录</a:t>
                      </a:r>
                      <a:r>
                        <a:rPr lang="zh-CN" altLang="en-US" sz="900"/>
                        <a:t>账号；</a:t>
                      </a:r>
                      <a:endParaRPr lang="zh-CN" altLang="en-US" sz="900"/>
                    </a:p>
                    <a:p>
                      <a:pPr algn="l">
                        <a:buNone/>
                      </a:pPr>
                      <a:r>
                        <a:rPr lang="en-US" altLang="zh-CN" sz="900"/>
                        <a:t>2</a:t>
                      </a:r>
                      <a:r>
                        <a:rPr lang="zh-CN" altLang="en-US" sz="900"/>
                        <a:t>、系统设置（配置</a:t>
                      </a:r>
                      <a:r>
                        <a:rPr lang="en-US" altLang="zh-CN" sz="900"/>
                        <a:t>IP</a:t>
                      </a:r>
                      <a:r>
                        <a:rPr lang="zh-CN" altLang="en-US" sz="900"/>
                        <a:t>人设、</a:t>
                      </a:r>
                      <a:r>
                        <a:rPr lang="en-US" altLang="zh-CN" sz="900"/>
                        <a:t>AI</a:t>
                      </a:r>
                      <a:r>
                        <a:rPr lang="zh-CN" altLang="en-US" sz="900"/>
                        <a:t>客服等</a:t>
                      </a:r>
                      <a:r>
                        <a:rPr lang="en-US" altLang="zh-CN" sz="900"/>
                        <a:t>)</a:t>
                      </a:r>
                      <a:r>
                        <a:rPr lang="zh-CN" altLang="en-US" sz="900"/>
                        <a:t>；</a:t>
                      </a:r>
                      <a:endParaRPr lang="zh-CN" altLang="en-US" sz="900"/>
                    </a:p>
                    <a:p>
                      <a:pPr algn="l">
                        <a:buNone/>
                      </a:pPr>
                      <a:r>
                        <a:rPr lang="en-US" altLang="zh-CN" sz="900"/>
                        <a:t>3</a:t>
                      </a:r>
                      <a:r>
                        <a:rPr lang="zh-CN" altLang="en-US" sz="900"/>
                        <a:t>、上传素材（</a:t>
                      </a:r>
                      <a:r>
                        <a:rPr lang="zh-CN" altLang="en-US" sz="900">
                          <a:sym typeface="+mn-ea"/>
                        </a:rPr>
                        <a:t>平时</a:t>
                      </a:r>
                      <a:r>
                        <a:rPr lang="zh-CN" altLang="en-US" sz="900"/>
                        <a:t>只需微信小程序</a:t>
                      </a:r>
                      <a:r>
                        <a:rPr lang="zh-CN" altLang="en-US" sz="900"/>
                        <a:t>端上传图片、视频等素材给</a:t>
                      </a:r>
                      <a:r>
                        <a:rPr lang="en-US" altLang="zh-CN" sz="900"/>
                        <a:t>AI</a:t>
                      </a:r>
                      <a:r>
                        <a:rPr lang="zh-CN" altLang="en-US" sz="900"/>
                        <a:t>）。</a:t>
                      </a:r>
                      <a:endParaRPr lang="zh-CN" altLang="en-US" sz="900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568960" y="5846445"/>
            <a:ext cx="11093450" cy="9785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1200" b="1">
                <a:sym typeface="+mn-ea"/>
              </a:rPr>
              <a:t>CPM</a:t>
            </a:r>
            <a:r>
              <a:rPr lang="en-US" altLang="zh-CN" sz="1200">
                <a:sym typeface="+mn-ea"/>
              </a:rPr>
              <a:t> =（</a:t>
            </a:r>
            <a:r>
              <a:rPr lang="zh-CN" altLang="en-US" sz="1200">
                <a:sym typeface="+mn-ea"/>
              </a:rPr>
              <a:t>广告总支出 ÷ 广告总展示次数）× 1000，智硅</a:t>
            </a:r>
            <a:r>
              <a:rPr lang="en-US" altLang="zh-CN" sz="1200">
                <a:sym typeface="+mn-ea"/>
              </a:rPr>
              <a:t>AI</a:t>
            </a:r>
            <a:r>
              <a:rPr lang="zh-CN" altLang="en-US" sz="1200">
                <a:sym typeface="+mn-ea"/>
              </a:rPr>
              <a:t>自己生产1千次曝光的成本是1.84元，抖音投流买1千次曝光的市场价是20元；</a:t>
            </a:r>
            <a:endParaRPr lang="zh-CN" altLang="en-US" sz="1200">
              <a:sym typeface="+mn-ea"/>
            </a:endParaRPr>
          </a:p>
          <a:p>
            <a:pPr algn="l"/>
            <a:r>
              <a:rPr lang="en-US" altLang="zh-CN" sz="1200" b="1">
                <a:sym typeface="+mn-ea"/>
              </a:rPr>
              <a:t>ROI</a:t>
            </a:r>
            <a:r>
              <a:rPr lang="en-US" altLang="zh-CN" sz="1200">
                <a:sym typeface="+mn-ea"/>
              </a:rPr>
              <a:t> =（</a:t>
            </a:r>
            <a:r>
              <a:rPr lang="zh-CN" altLang="en-US" sz="1200">
                <a:sym typeface="+mn-ea"/>
              </a:rPr>
              <a:t>收益 - 成本）÷ 成本</a:t>
            </a:r>
            <a:endParaRPr lang="zh-CN" altLang="en-US" sz="1200">
              <a:sym typeface="+mn-ea"/>
            </a:endParaRPr>
          </a:p>
          <a:p>
            <a:pPr algn="l"/>
            <a:r>
              <a:rPr lang="zh-CN" altLang="en-US" sz="1200"/>
              <a:t>账号播放量数据参考：自然流内容的初始流量在500左右，持续输出优质内容、积累了一定粉丝的账号，其平台流量池会更大。</a:t>
            </a:r>
            <a:endParaRPr lang="zh-CN" altLang="en-US" sz="1200"/>
          </a:p>
          <a:p>
            <a:pPr algn="l">
              <a:buNone/>
            </a:pPr>
            <a:r>
              <a:rPr lang="zh-CN" altLang="en-US" sz="1200" b="1">
                <a:sym typeface="+mn-ea"/>
              </a:rPr>
              <a:t>月播放量</a:t>
            </a:r>
            <a:r>
              <a:rPr lang="zh-CN" altLang="en-US" sz="1200">
                <a:sym typeface="+mn-ea"/>
              </a:rPr>
              <a:t>：3条/天 × 4个平台 × 10个账号 × 500播放量/条 × 30天 = 180万播放量/月</a:t>
            </a:r>
            <a:endParaRPr lang="zh-CN" altLang="en-US" sz="1200">
              <a:sym typeface="+mn-ea"/>
            </a:endParaRPr>
          </a:p>
          <a:p>
            <a:pPr algn="l">
              <a:buNone/>
            </a:pPr>
            <a:r>
              <a:rPr lang="zh-CN" altLang="en-US" sz="1200" b="1">
                <a:sym typeface="+mn-ea"/>
              </a:rPr>
              <a:t>年播放量</a:t>
            </a:r>
            <a:r>
              <a:rPr lang="zh-CN" altLang="en-US" sz="1200">
                <a:sym typeface="+mn-ea"/>
              </a:rPr>
              <a:t>：180万播放量/月</a:t>
            </a:r>
            <a:r>
              <a:rPr lang="zh-CN" altLang="en-US" sz="1200">
                <a:sym typeface="+mn-ea"/>
              </a:rPr>
              <a:t>×12月=2160万播放量/年</a:t>
            </a:r>
            <a:r>
              <a:rPr lang="en-US" altLang="zh-CN" sz="1200">
                <a:sym typeface="+mn-ea"/>
              </a:rPr>
              <a:t>                                     </a:t>
            </a:r>
            <a:r>
              <a:rPr lang="zh-CN" altLang="en-US" sz="1200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注：</a:t>
            </a:r>
            <a:r>
              <a:rPr lang="en-US" altLang="zh-CN" sz="1200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“</a:t>
            </a:r>
            <a:r>
              <a:rPr lang="zh-CN" altLang="en-US" sz="1200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播放量</a:t>
            </a:r>
            <a:r>
              <a:rPr lang="en-US" altLang="zh-CN" sz="1200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”</a:t>
            </a:r>
            <a:r>
              <a:rPr lang="zh-CN" altLang="en-US" sz="1200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为平台规则下的理论数据测算，</a:t>
            </a:r>
            <a:r>
              <a:rPr lang="zh-CN" altLang="en-US" sz="1200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平台亦会对</a:t>
            </a:r>
            <a:r>
              <a:rPr lang="zh-CN" altLang="en-US" sz="1200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投流成本等做</a:t>
            </a:r>
            <a:r>
              <a:rPr lang="zh-CN" altLang="en-US" sz="1200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不定期调整。</a:t>
            </a:r>
            <a:endParaRPr lang="zh-CN" altLang="en-US" sz="1200"/>
          </a:p>
          <a:p>
            <a:pPr algn="l"/>
            <a:endParaRPr lang="zh-CN" altLang="en-US" sz="1200"/>
          </a:p>
        </p:txBody>
      </p:sp>
      <p:sp>
        <p:nvSpPr>
          <p:cNvPr id="13" name="文本框 12"/>
          <p:cNvSpPr txBox="1"/>
          <p:nvPr/>
        </p:nvSpPr>
        <p:spPr>
          <a:xfrm>
            <a:off x="2857500" y="755015"/>
            <a:ext cx="6477635" cy="473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全人工</a:t>
            </a:r>
            <a:r>
              <a:rPr lang="en-US" altLang="zh-CN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/</a:t>
            </a:r>
            <a:r>
              <a:rPr lang="zh-CN" altLang="en-US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付费流</a:t>
            </a:r>
            <a:r>
              <a:rPr lang="en-US" altLang="zh-CN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/</a:t>
            </a:r>
            <a:r>
              <a:rPr lang="zh-CN" altLang="en-US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半自动</a:t>
            </a:r>
            <a:r>
              <a:rPr lang="en-US" altLang="zh-CN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/</a:t>
            </a:r>
            <a:r>
              <a:rPr lang="zh-CN" altLang="en-US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全自动</a:t>
            </a:r>
            <a:r>
              <a:rPr lang="zh-CN" altLang="en-US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模式对比</a:t>
            </a:r>
            <a:endParaRPr lang="zh-CN" altLang="en-US" sz="2800">
              <a:latin typeface="方正大标宋简体" panose="02000000000000000000" charset="-122"/>
              <a:ea typeface="方正大标宋简体" panose="02000000000000000000" charset="-122"/>
              <a:cs typeface="方正大标宋简体" panose="02000000000000000000" charset="-122"/>
            </a:endParaRPr>
          </a:p>
        </p:txBody>
      </p:sp>
      <p:pic>
        <p:nvPicPr>
          <p:cNvPr id="53" name="图片 52" descr="未来科技风HUD文本框设计 (3)"/>
          <p:cNvPicPr>
            <a:picLocks noChangeAspect="1"/>
          </p:cNvPicPr>
          <p:nvPr/>
        </p:nvPicPr>
        <p:blipFill>
          <a:blip r:embed="rId3"/>
          <a:srcRect l="2083" t="8481" r="2182" b="8999"/>
          <a:stretch>
            <a:fillRect/>
          </a:stretch>
        </p:blipFill>
        <p:spPr>
          <a:xfrm>
            <a:off x="4837430" y="3145790"/>
            <a:ext cx="1258570" cy="423545"/>
          </a:xfrm>
          <a:prstGeom prst="rect">
            <a:avLst/>
          </a:prstGeom>
        </p:spPr>
      </p:pic>
      <p:pic>
        <p:nvPicPr>
          <p:cNvPr id="2" name="图片 1" descr="未来科技风HUD文本框设计 (3)"/>
          <p:cNvPicPr>
            <a:picLocks noChangeAspect="1"/>
          </p:cNvPicPr>
          <p:nvPr/>
        </p:nvPicPr>
        <p:blipFill>
          <a:blip r:embed="rId3"/>
          <a:srcRect l="2083" t="8481" r="2182" b="8999"/>
          <a:stretch>
            <a:fillRect/>
          </a:stretch>
        </p:blipFill>
        <p:spPr>
          <a:xfrm>
            <a:off x="9839960" y="3145790"/>
            <a:ext cx="1258570" cy="423545"/>
          </a:xfrm>
          <a:prstGeom prst="rect">
            <a:avLst/>
          </a:prstGeom>
          <a:ln>
            <a:gradFill>
              <a:gsLst>
                <a:gs pos="50000">
                  <a:schemeClr val="accent3"/>
                </a:gs>
                <a:gs pos="0">
                  <a:schemeClr val="accent3">
                    <a:lumMod val="25000"/>
                    <a:lumOff val="75000"/>
                  </a:schemeClr>
                </a:gs>
                <a:gs pos="100000">
                  <a:schemeClr val="accent3">
                    <a:lumMod val="85000"/>
                  </a:schemeClr>
                </a:gs>
              </a:gsLst>
              <a:lin ang="5400000" scaled="0"/>
            </a:gradFill>
          </a:ln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微信视频2026-08-15_220810_976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0810" y="683260"/>
            <a:ext cx="2819400" cy="6096000"/>
          </a:xfrm>
          <a:prstGeom prst="rect">
            <a:avLst/>
          </a:prstGeom>
        </p:spPr>
      </p:pic>
      <p:pic>
        <p:nvPicPr>
          <p:cNvPr id="8" name="图片 7" descr="8af16a6b9fce05c85fe5e3dcc08e23d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2920" y="683260"/>
            <a:ext cx="3164840" cy="6096000"/>
          </a:xfrm>
          <a:prstGeom prst="rect">
            <a:avLst/>
          </a:prstGeom>
        </p:spPr>
      </p:pic>
      <p:pic>
        <p:nvPicPr>
          <p:cNvPr id="9" name="图片 8" descr="ce77b5aa76d8b99ca80f9439f005c3b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0470" y="683260"/>
            <a:ext cx="3164840" cy="6096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5410200" y="1534160"/>
            <a:ext cx="541655" cy="22352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824855" y="1757680"/>
            <a:ext cx="541655" cy="14478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860040" y="4043680"/>
            <a:ext cx="1103630" cy="31559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466850" y="5441950"/>
            <a:ext cx="398145" cy="20955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45745" y="2134870"/>
            <a:ext cx="1013460" cy="26409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>
                <a:solidFill>
                  <a:schemeClr val="accent3"/>
                </a:solidFill>
              </a:rPr>
              <a:t>素材来源于网络公开信息</a:t>
            </a:r>
            <a:endParaRPr lang="zh-CN" altLang="en-US">
              <a:solidFill>
                <a:schemeClr val="accent3"/>
              </a:solidFill>
            </a:endParaRPr>
          </a:p>
          <a:p>
            <a:r>
              <a:rPr lang="zh-CN" altLang="en-US">
                <a:solidFill>
                  <a:schemeClr val="accent3"/>
                </a:solidFill>
              </a:rPr>
              <a:t>仅用做自媒体运营研究</a:t>
            </a:r>
            <a:endParaRPr lang="zh-CN" altLang="en-US">
              <a:solidFill>
                <a:schemeClr val="accent3"/>
              </a:solidFill>
            </a:endParaRPr>
          </a:p>
          <a:p>
            <a:r>
              <a:rPr lang="zh-CN" altLang="en-US">
                <a:solidFill>
                  <a:schemeClr val="accent3"/>
                </a:solidFill>
              </a:rPr>
              <a:t>请勿曲解扩散</a:t>
            </a:r>
            <a:endParaRPr lang="zh-CN" altLang="en-US">
              <a:solidFill>
                <a:schemeClr val="accent3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649845" y="2860675"/>
            <a:ext cx="436880" cy="3644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8851900" y="2804795"/>
            <a:ext cx="436880" cy="3644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9815195" y="2804795"/>
            <a:ext cx="618490" cy="4914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815195" y="5287010"/>
            <a:ext cx="725170" cy="4749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791075" y="3929380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7959725" y="5613400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7200265" y="4077970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791075" y="5208270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801360" y="6266180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6823075" y="6266180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5744210" y="3836035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596765" y="1463675"/>
            <a:ext cx="436880" cy="3644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2060575" y="1463675"/>
            <a:ext cx="948690" cy="469265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3783330" y="3429635"/>
            <a:ext cx="436880" cy="40640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9058910" y="1609090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0083800" y="1609090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9123680" y="5395595"/>
            <a:ext cx="187325" cy="14859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5" name="图片 4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03555" y="140970"/>
            <a:ext cx="2736215" cy="5035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六、算一笔账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68960" y="5698490"/>
            <a:ext cx="11036935" cy="11347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1200" b="1">
                <a:sym typeface="+mn-ea"/>
              </a:rPr>
              <a:t>CPM</a:t>
            </a:r>
            <a:r>
              <a:rPr lang="en-US" altLang="zh-CN" sz="1200">
                <a:sym typeface="+mn-ea"/>
              </a:rPr>
              <a:t> =（</a:t>
            </a:r>
            <a:r>
              <a:rPr lang="zh-CN" altLang="en-US" sz="1200">
                <a:sym typeface="+mn-ea"/>
              </a:rPr>
              <a:t>广告总支出 ÷ 广告总展示次数）× 1000；</a:t>
            </a:r>
            <a:r>
              <a:rPr lang="en-US" altLang="zh-CN" sz="1200" b="1"/>
              <a:t>ROI</a:t>
            </a:r>
            <a:r>
              <a:rPr lang="en-US" altLang="zh-CN" sz="1200"/>
              <a:t> =（</a:t>
            </a:r>
            <a:r>
              <a:rPr lang="zh-CN" altLang="en-US" sz="1200"/>
              <a:t>收益 - 成本）÷ 成本；</a:t>
            </a:r>
            <a:r>
              <a:rPr lang="zh-CN" altLang="en-US" sz="1200" b="1"/>
              <a:t>等效收益</a:t>
            </a:r>
            <a:r>
              <a:rPr lang="zh-CN" altLang="en-US" sz="1200"/>
              <a:t>：花</a:t>
            </a:r>
            <a:r>
              <a:rPr lang="zh-CN" altLang="en-US" sz="1200">
                <a:sym typeface="+mn-ea"/>
              </a:rPr>
              <a:t>36万买了1800万次曝光，这些曝光的市场价值就是36万；</a:t>
            </a:r>
            <a:endParaRPr lang="zh-CN" altLang="en-US" sz="1200">
              <a:sym typeface="+mn-ea"/>
            </a:endParaRPr>
          </a:p>
          <a:p>
            <a:pPr algn="l"/>
            <a:r>
              <a:rPr lang="zh-CN" altLang="en-US" sz="1200">
                <a:sym typeface="+mn-ea"/>
              </a:rPr>
              <a:t>抖音投流成本：</a:t>
            </a:r>
            <a:r>
              <a:rPr lang="en-US" altLang="zh-CN" sz="1200">
                <a:sym typeface="+mn-ea"/>
              </a:rPr>
              <a:t>150</a:t>
            </a:r>
            <a:r>
              <a:rPr lang="zh-CN" altLang="en-US" sz="1200">
                <a:sym typeface="+mn-ea"/>
              </a:rPr>
              <a:t>万播放量</a:t>
            </a:r>
            <a:r>
              <a:rPr lang="en-US" altLang="zh-CN" sz="1200">
                <a:sym typeface="+mn-ea"/>
              </a:rPr>
              <a:t>3</a:t>
            </a:r>
            <a:r>
              <a:rPr lang="zh-CN" altLang="en-US" sz="1200">
                <a:sym typeface="+mn-ea"/>
              </a:rPr>
              <a:t>万元，</a:t>
            </a:r>
            <a:r>
              <a:rPr lang="en-US" altLang="zh-CN" sz="1200">
                <a:sym typeface="+mn-ea"/>
              </a:rPr>
              <a:t>1800</a:t>
            </a:r>
            <a:r>
              <a:rPr lang="zh-CN" altLang="en-US" sz="1200">
                <a:sym typeface="+mn-ea"/>
              </a:rPr>
              <a:t>万播放量</a:t>
            </a:r>
            <a:r>
              <a:rPr lang="zh-CN" altLang="en-US" sz="1200">
                <a:sym typeface="+mn-ea"/>
              </a:rPr>
              <a:t>投流成本</a:t>
            </a:r>
            <a:r>
              <a:rPr lang="en-US" altLang="zh-CN" sz="1200">
                <a:sym typeface="+mn-ea"/>
              </a:rPr>
              <a:t> =1800</a:t>
            </a:r>
            <a:r>
              <a:rPr lang="zh-CN" altLang="en-US" sz="1200">
                <a:sym typeface="+mn-ea"/>
              </a:rPr>
              <a:t>万播放量</a:t>
            </a:r>
            <a:r>
              <a:rPr lang="zh-CN" altLang="en-US" sz="1200">
                <a:sym typeface="+mn-ea"/>
              </a:rPr>
              <a:t> ÷ （</a:t>
            </a:r>
            <a:r>
              <a:rPr lang="en-US" altLang="zh-CN" sz="1200">
                <a:sym typeface="+mn-ea"/>
              </a:rPr>
              <a:t>150</a:t>
            </a:r>
            <a:r>
              <a:rPr lang="zh-CN" altLang="en-US" sz="1200">
                <a:sym typeface="+mn-ea"/>
              </a:rPr>
              <a:t>万播放量 ÷ </a:t>
            </a:r>
            <a:r>
              <a:rPr lang="en-US" altLang="zh-CN" sz="1200">
                <a:sym typeface="+mn-ea"/>
              </a:rPr>
              <a:t>3</a:t>
            </a:r>
            <a:r>
              <a:rPr lang="zh-CN" altLang="en-US" sz="1200">
                <a:sym typeface="+mn-ea"/>
              </a:rPr>
              <a:t>万元）</a:t>
            </a:r>
            <a:r>
              <a:rPr lang="en-US" altLang="zh-CN" sz="1200">
                <a:sym typeface="+mn-ea"/>
              </a:rPr>
              <a:t>= 36</a:t>
            </a:r>
            <a:r>
              <a:rPr lang="zh-CN" altLang="en-US" sz="1200">
                <a:sym typeface="+mn-ea"/>
              </a:rPr>
              <a:t>万元；</a:t>
            </a:r>
            <a:endParaRPr lang="zh-CN" altLang="en-US" sz="1200">
              <a:sym typeface="+mn-ea"/>
            </a:endParaRPr>
          </a:p>
          <a:p>
            <a:pPr algn="l"/>
            <a:r>
              <a:rPr lang="zh-CN" altLang="en-US" sz="1200"/>
              <a:t>抖音投流的等效收益 = 36万元（买到的曝光量的市场价值），抖音投流的成本 = 36万（投流费）+ 9.6万（人工成本）= 45.6万元；</a:t>
            </a:r>
            <a:endParaRPr lang="zh-CN" altLang="en-US" sz="1200"/>
          </a:p>
          <a:p>
            <a:pPr algn="l"/>
            <a:r>
              <a:rPr lang="zh-CN" altLang="en-US" sz="1200"/>
              <a:t>抖音投流 </a:t>
            </a:r>
            <a:r>
              <a:rPr lang="en-US" altLang="zh-CN" sz="1200"/>
              <a:t>ROI</a:t>
            </a:r>
            <a:r>
              <a:rPr lang="zh-CN" altLang="en-US" sz="1200"/>
              <a:t>=（36万 - 45.6万）÷ 45.6万</a:t>
            </a:r>
            <a:r>
              <a:rPr lang="en-US" altLang="zh-CN" sz="1200"/>
              <a:t>= -21.05%</a:t>
            </a:r>
            <a:r>
              <a:rPr lang="zh-CN" altLang="en-US" sz="1200"/>
              <a:t>，</a:t>
            </a:r>
            <a:r>
              <a:rPr lang="zh-CN" altLang="en-US" sz="1200"/>
              <a:t>投入1元，亏约0.21元，投入45.6万（含9.6万人力），当年净亏9.6万，第二年归零；</a:t>
            </a:r>
            <a:endParaRPr lang="zh-CN" altLang="en-US" sz="1200"/>
          </a:p>
          <a:p>
            <a:pPr algn="l"/>
            <a:r>
              <a:rPr lang="zh-CN" altLang="en-US" sz="1200"/>
              <a:t>智硅</a:t>
            </a:r>
            <a:r>
              <a:rPr lang="en-US" altLang="zh-CN" sz="1200"/>
              <a:t>AI</a:t>
            </a:r>
            <a:r>
              <a:rPr lang="zh-CN" altLang="en-US" sz="1200"/>
              <a:t>的等效收益 = 2160万次曝光 × 抖音</a:t>
            </a:r>
            <a:r>
              <a:rPr lang="en-US" altLang="zh-CN" sz="1200"/>
              <a:t>CPM</a:t>
            </a:r>
            <a:r>
              <a:rPr lang="zh-CN" altLang="en-US" sz="1200"/>
              <a:t>单价</a:t>
            </a:r>
            <a:r>
              <a:rPr lang="en-US" altLang="zh-CN" sz="1200"/>
              <a:t>=</a:t>
            </a:r>
            <a:r>
              <a:rPr lang="zh-CN" altLang="en-US" sz="1200"/>
              <a:t>2160万次曝光 × 20元 ÷ 1000 = 43.2万元；</a:t>
            </a:r>
            <a:endParaRPr lang="zh-CN" altLang="en-US" sz="1200"/>
          </a:p>
          <a:p>
            <a:pPr algn="l"/>
            <a:r>
              <a:rPr lang="zh-CN" altLang="en-US" sz="1200"/>
              <a:t>智硅</a:t>
            </a:r>
            <a:r>
              <a:rPr lang="en-US" altLang="zh-CN" sz="1200"/>
              <a:t>AI</a:t>
            </a:r>
            <a:r>
              <a:rPr lang="zh-CN" altLang="en-US" sz="1200"/>
              <a:t>的</a:t>
            </a:r>
            <a:r>
              <a:rPr lang="en-US" altLang="zh-CN" sz="1200"/>
              <a:t>ROI =（43.2</a:t>
            </a:r>
            <a:r>
              <a:rPr lang="zh-CN" altLang="en-US" sz="1200"/>
              <a:t>万 - </a:t>
            </a:r>
            <a:r>
              <a:rPr lang="en-US" altLang="zh-CN" sz="1200"/>
              <a:t>7</a:t>
            </a:r>
            <a:r>
              <a:rPr lang="zh-CN" altLang="en-US" sz="1200"/>
              <a:t>.98万）÷ </a:t>
            </a:r>
            <a:r>
              <a:rPr lang="en-US" altLang="zh-CN" sz="1200"/>
              <a:t>7</a:t>
            </a:r>
            <a:r>
              <a:rPr lang="zh-CN" altLang="en-US" sz="1200"/>
              <a:t>.98万</a:t>
            </a:r>
            <a:r>
              <a:rPr lang="en-US" altLang="zh-CN" sz="1200"/>
              <a:t>= 441%</a:t>
            </a:r>
            <a:r>
              <a:rPr lang="zh-CN" altLang="en-US" sz="1200"/>
              <a:t>，投入1元，赚回约</a:t>
            </a:r>
            <a:r>
              <a:rPr lang="en-US" altLang="zh-CN" sz="1200"/>
              <a:t>4.41</a:t>
            </a:r>
            <a:r>
              <a:rPr lang="zh-CN" altLang="en-US" sz="1200"/>
              <a:t>元（含本金）。</a:t>
            </a:r>
            <a:endParaRPr lang="zh-CN" altLang="en-US" sz="1200"/>
          </a:p>
        </p:txBody>
      </p:sp>
      <p:sp>
        <p:nvSpPr>
          <p:cNvPr id="2" name="文本框 1"/>
          <p:cNvSpPr txBox="1"/>
          <p:nvPr/>
        </p:nvSpPr>
        <p:spPr>
          <a:xfrm>
            <a:off x="4187825" y="744220"/>
            <a:ext cx="3799205" cy="473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智硅</a:t>
            </a:r>
            <a:r>
              <a:rPr lang="en-US" altLang="zh-CN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AI</a:t>
            </a:r>
            <a:r>
              <a:rPr lang="zh-CN" altLang="en-US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与抖音</a:t>
            </a:r>
            <a:r>
              <a:rPr lang="zh-CN" altLang="en-US" sz="2800"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</a:rPr>
              <a:t>投流对比</a:t>
            </a:r>
            <a:endParaRPr lang="zh-CN" altLang="en-US" sz="2800">
              <a:latin typeface="方正大标宋简体" panose="02000000000000000000" charset="-122"/>
              <a:ea typeface="方正大标宋简体" panose="02000000000000000000" charset="-122"/>
              <a:cs typeface="方正大标宋简体" panose="02000000000000000000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568960" y="1217930"/>
          <a:ext cx="11036935" cy="4480560"/>
        </p:xfrm>
        <a:graphic>
          <a:graphicData uri="http://schemas.openxmlformats.org/drawingml/2006/table">
            <a:tbl>
              <a:tblPr firstRow="1" lastCol="1" bandCol="1">
                <a:tableStyleId>{4ECA2345-A494-4ADC-BE4F-47BDA985AE55}</a:tableStyleId>
              </a:tblPr>
              <a:tblGrid>
                <a:gridCol w="1658620"/>
                <a:gridCol w="2107565"/>
                <a:gridCol w="2781300"/>
                <a:gridCol w="1596390"/>
                <a:gridCol w="2893060"/>
              </a:tblGrid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对比维度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抖音投流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solidFill>
                            <a:schemeClr val="bg1"/>
                          </a:solidFill>
                          <a:latin typeface="方正大标宋简体" panose="02000000000000000000" charset="-122"/>
                          <a:ea typeface="方正大标宋简体" panose="02000000000000000000" charset="-122"/>
                          <a:cs typeface="方正大标宋简体" panose="02000000000000000000" charset="-122"/>
                        </a:rPr>
                        <a:t>智硅</a:t>
                      </a:r>
                      <a:r>
                        <a:rPr lang="en-US" altLang="zh-CN" b="1">
                          <a:solidFill>
                            <a:schemeClr val="bg1"/>
                          </a:solidFill>
                          <a:latin typeface="方正大标宋简体" panose="02000000000000000000" charset="-122"/>
                          <a:ea typeface="方正大标宋简体" panose="02000000000000000000" charset="-122"/>
                          <a:cs typeface="方正大标宋简体" panose="02000000000000000000" charset="-122"/>
                        </a:rPr>
                        <a:t>AI</a:t>
                      </a:r>
                      <a:r>
                        <a:rPr lang="zh-CN" altLang="en-US" b="1">
                          <a:solidFill>
                            <a:schemeClr val="bg1"/>
                          </a:solidFill>
                          <a:latin typeface="方正大标宋简体" panose="02000000000000000000" charset="-122"/>
                          <a:ea typeface="方正大标宋简体" panose="02000000000000000000" charset="-122"/>
                          <a:cs typeface="方正大标宋简体" panose="02000000000000000000" charset="-122"/>
                        </a:rPr>
                        <a:t>手机</a:t>
                      </a:r>
                      <a:endParaRPr lang="zh-CN" altLang="en-US" b="1">
                        <a:solidFill>
                          <a:schemeClr val="bg1"/>
                        </a:solidFill>
                        <a:latin typeface="方正大标宋简体" panose="02000000000000000000" charset="-122"/>
                        <a:ea typeface="方正大标宋简体" panose="02000000000000000000" charset="-122"/>
                        <a:cs typeface="方正大标宋简体" panose="02000000000000000000" charset="-122"/>
                      </a:endParaRPr>
                    </a:p>
                  </a:txBody>
                  <a:tcPr anchor="ctr" anchorCtr="0"/>
                </a:tc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solidFill>
                            <a:schemeClr val="bg1"/>
                          </a:solidFill>
                          <a:latin typeface="方正大标宋简体" panose="02000000000000000000" charset="-122"/>
                          <a:ea typeface="方正大标宋简体" panose="02000000000000000000" charset="-122"/>
                          <a:cs typeface="方正大标宋简体" panose="02000000000000000000" charset="-122"/>
                        </a:rPr>
                        <a:t>差距</a:t>
                      </a:r>
                      <a:endParaRPr lang="zh-CN" altLang="en-US" b="1">
                        <a:solidFill>
                          <a:schemeClr val="bg1"/>
                        </a:solidFill>
                        <a:latin typeface="方正大标宋简体" panose="02000000000000000000" charset="-122"/>
                        <a:ea typeface="方正大标宋简体" panose="02000000000000000000" charset="-122"/>
                        <a:cs typeface="方正大标宋简体" panose="02000000000000000000" charset="-122"/>
                      </a:endParaRPr>
                    </a:p>
                  </a:txBody>
                  <a:tcPr anchor="ctr" anchorCtr="0"/>
                </a:tc>
                <a:tc hMerge="1">
                  <a:tcPr anchor="ctr" anchorCtr="0"/>
                </a:tc>
              </a:tr>
              <a:tr h="2990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年度曝光量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1800万次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21</a:t>
                      </a:r>
                      <a:r>
                        <a:rPr lang="en-US" altLang="zh-CN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</a:t>
                      </a:r>
                      <a:r>
                        <a:rPr lang="zh-CN" altLang="en-US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0万次</a:t>
                      </a:r>
                      <a:endParaRPr lang="zh-CN" altLang="en-US" b="1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+360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万次</a:t>
                      </a:r>
                      <a:endParaRPr lang="zh-CN" altLang="en-US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多20.0%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6400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年度</a:t>
                      </a: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总投入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45.6</a:t>
                      </a:r>
                      <a:r>
                        <a:rPr lang="zh-CN" altLang="en-US"/>
                        <a:t>万元</a:t>
                      </a: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 sz="1600"/>
                        <a:t>（</a:t>
                      </a:r>
                      <a:r>
                        <a:rPr lang="en-US" altLang="zh-CN" sz="1600"/>
                        <a:t>36</a:t>
                      </a:r>
                      <a:r>
                        <a:rPr lang="zh-CN" altLang="en-US" sz="1600"/>
                        <a:t>万</a:t>
                      </a:r>
                      <a:r>
                        <a:rPr lang="en-US" altLang="zh-CN" sz="1600"/>
                        <a:t>+9.6</a:t>
                      </a:r>
                      <a:r>
                        <a:rPr lang="zh-CN" altLang="en-US" sz="1600"/>
                        <a:t>万）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7.</a:t>
                      </a:r>
                      <a:r>
                        <a:rPr lang="zh-CN" altLang="en-US"/>
                        <a:t>9</a:t>
                      </a:r>
                      <a:r>
                        <a:rPr lang="en-US" altLang="zh-CN"/>
                        <a:t>8</a:t>
                      </a:r>
                      <a:r>
                        <a:rPr lang="zh-CN" altLang="en-US"/>
                        <a:t>万元</a:t>
                      </a: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10</a:t>
                      </a:r>
                      <a:r>
                        <a:rPr lang="zh-CN" altLang="en-US"/>
                        <a:t>台</a:t>
                      </a:r>
                      <a:r>
                        <a:rPr lang="en-US" altLang="zh-CN"/>
                        <a:t>AI</a:t>
                      </a:r>
                      <a:r>
                        <a:rPr lang="zh-CN" altLang="en-US"/>
                        <a:t>手机</a:t>
                      </a:r>
                      <a:r>
                        <a:rPr lang="en-US" altLang="zh-CN"/>
                        <a:t>+3</a:t>
                      </a:r>
                      <a:r>
                        <a:rPr lang="zh-CN" altLang="en-US"/>
                        <a:t>万算</a:t>
                      </a:r>
                      <a:r>
                        <a:rPr lang="zh-CN" altLang="en-US"/>
                        <a:t>力）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37.62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万</a:t>
                      </a:r>
                      <a:endParaRPr lang="zh-CN" altLang="en-US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省</a:t>
                      </a:r>
                      <a:r>
                        <a:rPr lang="en-US" altLang="zh-CN"/>
                        <a:t>82.5%</a:t>
                      </a:r>
                      <a:endParaRPr lang="en-US" altLang="zh-CN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人工成本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9.6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0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9.6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万</a:t>
                      </a:r>
                      <a:endParaRPr lang="zh-CN" altLang="en-US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省</a:t>
                      </a:r>
                      <a:r>
                        <a:rPr lang="en-US" altLang="zh-CN" sz="1800">
                          <a:sym typeface="+mn-ea"/>
                        </a:rPr>
                        <a:t>100%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54864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算力</a:t>
                      </a: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成本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不确定</a:t>
                      </a:r>
                      <a:endParaRPr lang="zh-CN" altLang="en-US" sz="1800"/>
                    </a:p>
                    <a:p>
                      <a:pPr algn="ctr">
                        <a:buNone/>
                      </a:pPr>
                      <a:r>
                        <a:rPr lang="zh-CN" altLang="en-US" sz="1200">
                          <a:sym typeface="+mn-ea"/>
                        </a:rPr>
                        <a:t>消耗第三方</a:t>
                      </a:r>
                      <a:r>
                        <a:rPr lang="en-US" altLang="zh-CN" sz="1200">
                          <a:sym typeface="+mn-ea"/>
                        </a:rPr>
                        <a:t>AI</a:t>
                      </a:r>
                      <a:r>
                        <a:rPr lang="zh-CN" altLang="en-US" sz="1200">
                          <a:sym typeface="+mn-ea"/>
                        </a:rPr>
                        <a:t>工具算力</a:t>
                      </a:r>
                      <a:endParaRPr lang="en-US" altLang="zh-CN" sz="12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约</a:t>
                      </a:r>
                      <a:r>
                        <a:rPr lang="en-US" altLang="zh-CN"/>
                        <a:t>1~3</a:t>
                      </a:r>
                      <a:r>
                        <a:rPr lang="zh-CN" altLang="en-US"/>
                        <a:t>万元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年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bg1"/>
                          </a:solidFill>
                          <a:sym typeface="+mn-ea"/>
                        </a:rPr>
                        <a:t>不确定</a:t>
                      </a:r>
                      <a:endParaRPr lang="zh-CN" altLang="en-US" sz="1800">
                        <a:solidFill>
                          <a:schemeClr val="bg1"/>
                        </a:solidFill>
                        <a:sym typeface="+mn-ea"/>
                      </a:endParaRPr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自动化程度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依赖人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无人化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省</a:t>
                      </a:r>
                      <a:r>
                        <a:rPr lang="en-US" altLang="zh-CN" sz="1800">
                          <a:sym typeface="+mn-ea"/>
                        </a:rPr>
                        <a:t>100%</a:t>
                      </a:r>
                      <a:endParaRPr lang="en-US" altLang="zh-CN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CPM</a:t>
                      </a:r>
                      <a:r>
                        <a:rPr lang="zh-CN" altLang="en-US" sz="1400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（含人工）</a:t>
                      </a:r>
                      <a:endParaRPr lang="zh-CN" altLang="en-US" sz="1400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2</a:t>
                      </a:r>
                      <a:r>
                        <a:rPr lang="en-US" altLang="zh-CN"/>
                        <a:t>5.33</a:t>
                      </a:r>
                      <a:r>
                        <a:rPr lang="zh-CN" altLang="en-US"/>
                        <a:t>元/千次曝光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1.84元/千次曝光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低</a:t>
                      </a:r>
                      <a:r>
                        <a:rPr lang="en-US" altLang="zh-CN"/>
                        <a:t>92.7</a:t>
                      </a:r>
                      <a:r>
                        <a:rPr lang="zh-CN" altLang="en-US"/>
                        <a:t>%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等效收益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36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43.2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7.2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万</a:t>
                      </a:r>
                      <a:endParaRPr lang="zh-CN" altLang="en-US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高20.0%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净收益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-9.6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+35.22</a:t>
                      </a:r>
                      <a:r>
                        <a:rPr lang="zh-CN" altLang="en-US"/>
                        <a:t>万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44.82</a:t>
                      </a:r>
                      <a:r>
                        <a:rPr lang="zh-CN" altLang="en-US">
                          <a:solidFill>
                            <a:schemeClr val="bg1"/>
                          </a:solidFill>
                        </a:rPr>
                        <a:t>万</a:t>
                      </a: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altLang="zh-CN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相差4</a:t>
                      </a:r>
                      <a:r>
                        <a:rPr lang="en-US" altLang="zh-CN"/>
                        <a:t>4</a:t>
                      </a:r>
                      <a:r>
                        <a:rPr lang="zh-CN" altLang="en-US"/>
                        <a:t>.82万元/年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3845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ROI</a:t>
                      </a:r>
                      <a:endParaRPr lang="en-US" altLang="zh-CN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-21.05%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441%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solidFill>
                            <a:schemeClr val="bg1"/>
                          </a:solidFill>
                        </a:rPr>
                        <a:t>462.05%</a:t>
                      </a:r>
                      <a:endParaRPr lang="en-US" altLang="zh-CN">
                        <a:solidFill>
                          <a:schemeClr val="bg1"/>
                        </a:solidFill>
                      </a:endParaRPr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智硅</a:t>
                      </a:r>
                      <a:r>
                        <a:rPr lang="en-US" altLang="zh-CN"/>
                        <a:t>AI</a:t>
                      </a:r>
                      <a:r>
                        <a:rPr lang="zh-CN" altLang="en-US"/>
                        <a:t>是抖音投流的</a:t>
                      </a:r>
                      <a:r>
                        <a:rPr lang="en-US" altLang="zh-CN"/>
                        <a:t>21</a:t>
                      </a:r>
                      <a:r>
                        <a:rPr lang="zh-CN" altLang="en-US"/>
                        <a:t>倍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657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结</a:t>
                      </a:r>
                      <a:r>
                        <a:rPr lang="en-US" altLang="zh-CN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      </a:t>
                      </a:r>
                      <a:r>
                        <a:rPr lang="zh-CN" altLang="en-US" b="1">
                          <a:latin typeface="方正大标宋简体" panose="02000000000000000000" charset="-122"/>
                          <a:ea typeface="方正大标宋简体" panose="02000000000000000000" charset="-122"/>
                        </a:rPr>
                        <a:t>论</a:t>
                      </a:r>
                      <a:endParaRPr lang="zh-CN" altLang="en-US" b="1">
                        <a:latin typeface="方正大标宋简体" panose="02000000000000000000" charset="-122"/>
                        <a:ea typeface="方正大标宋简体" panose="02000000000000000000" charset="-122"/>
                      </a:endParaRPr>
                    </a:p>
                  </a:txBody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/>
                        <a:t>智硅</a:t>
                      </a:r>
                      <a:r>
                        <a:rPr lang="en-US" altLang="zh-CN"/>
                        <a:t>AI</a:t>
                      </a:r>
                      <a:r>
                        <a:rPr lang="zh-CN" altLang="en-US"/>
                        <a:t>的单位曝光成本只有抖音投流的 7</a:t>
                      </a:r>
                      <a:r>
                        <a:rPr lang="en-US" altLang="zh-CN"/>
                        <a:t> </a:t>
                      </a:r>
                      <a:r>
                        <a:rPr lang="zh-CN" altLang="en-US"/>
                        <a:t>%（1.84 ÷ 25</a:t>
                      </a:r>
                      <a:r>
                        <a:rPr lang="en-US" altLang="zh-CN"/>
                        <a:t>.33</a:t>
                      </a:r>
                      <a:r>
                        <a:rPr lang="zh-CN" altLang="en-US"/>
                        <a:t> </a:t>
                      </a:r>
                      <a:r>
                        <a:rPr lang="en-US" altLang="zh-CN"/>
                        <a:t>≈</a:t>
                      </a:r>
                      <a:r>
                        <a:rPr lang="zh-CN" altLang="en-US"/>
                        <a:t> 7</a:t>
                      </a:r>
                      <a:r>
                        <a:rPr lang="en-US" altLang="zh-CN"/>
                        <a:t> </a:t>
                      </a:r>
                      <a:r>
                        <a:rPr lang="zh-CN" altLang="en-US"/>
                        <a:t>%），低了9</a:t>
                      </a:r>
                      <a:r>
                        <a:rPr lang="en-US"/>
                        <a:t>3</a:t>
                      </a:r>
                      <a:r>
                        <a:rPr lang="zh-CN" altLang="en-US"/>
                        <a:t>%</a:t>
                      </a:r>
                      <a:endParaRPr lang="zh-CN" altLang="en-US"/>
                    </a:p>
                  </a:txBody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 anchor="ctr" anchorCtr="0"/>
                </a:tc>
              </a:tr>
            </a:tbl>
          </a:graphicData>
        </a:graphic>
      </p:graphicFrame>
      <p:pic>
        <p:nvPicPr>
          <p:cNvPr id="53" name="图片 52" descr="未来科技风HUD文本框设计 (3)"/>
          <p:cNvPicPr>
            <a:picLocks noChangeAspect="1"/>
          </p:cNvPicPr>
          <p:nvPr/>
        </p:nvPicPr>
        <p:blipFill>
          <a:blip r:embed="rId3"/>
          <a:srcRect l="2083" t="8481" r="2182" b="8999"/>
          <a:stretch>
            <a:fillRect/>
          </a:stretch>
        </p:blipFill>
        <p:spPr>
          <a:xfrm>
            <a:off x="2668270" y="1578610"/>
            <a:ext cx="1258570" cy="423545"/>
          </a:xfrm>
          <a:prstGeom prst="rect">
            <a:avLst/>
          </a:prstGeom>
        </p:spPr>
      </p:pic>
      <p:pic>
        <p:nvPicPr>
          <p:cNvPr id="8" name="图片 7" descr="未来科技风HUD文本框设计 (3)"/>
          <p:cNvPicPr>
            <a:picLocks noChangeAspect="1"/>
          </p:cNvPicPr>
          <p:nvPr/>
        </p:nvPicPr>
        <p:blipFill>
          <a:blip r:embed="rId3"/>
          <a:srcRect l="2083" t="8481" r="2182" b="8999"/>
          <a:stretch>
            <a:fillRect/>
          </a:stretch>
        </p:blipFill>
        <p:spPr>
          <a:xfrm>
            <a:off x="5099685" y="1534160"/>
            <a:ext cx="1258570" cy="423545"/>
          </a:xfrm>
          <a:prstGeom prst="rect">
            <a:avLst/>
          </a:prstGeom>
          <a:ln>
            <a:gradFill>
              <a:gsLst>
                <a:gs pos="50000">
                  <a:schemeClr val="accent3"/>
                </a:gs>
                <a:gs pos="0">
                  <a:schemeClr val="accent3">
                    <a:lumMod val="25000"/>
                    <a:lumOff val="75000"/>
                  </a:schemeClr>
                </a:gs>
                <a:gs pos="100000">
                  <a:schemeClr val="accent3">
                    <a:lumMod val="85000"/>
                  </a:schemeClr>
                </a:gs>
              </a:gsLst>
              <a:lin ang="5400000" scaled="0"/>
            </a:gradFill>
          </a:ln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六、算一笔账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5" name="图片 14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18845" y="2650490"/>
            <a:ext cx="4064000" cy="914400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p>
            <a:endParaRPr lang="zh-CN" altLang="en-US">
              <a:sym typeface="+mn-ea"/>
            </a:endParaRPr>
          </a:p>
        </p:txBody>
      </p:sp>
      <p:grpSp>
        <p:nvGrpSpPr>
          <p:cNvPr id="297" name="组合 296" descr="7b0a202020202274657874626f78223a2022220a7d0a"/>
          <p:cNvGrpSpPr/>
          <p:nvPr>
            <p:custDataLst>
              <p:tags r:id="rId2"/>
            </p:custDataLst>
          </p:nvPr>
        </p:nvGrpSpPr>
        <p:grpSpPr>
          <a:xfrm>
            <a:off x="3256915" y="774065"/>
            <a:ext cx="5155565" cy="883920"/>
            <a:chOff x="11030" y="3738"/>
            <a:chExt cx="8119" cy="1392"/>
          </a:xfrm>
        </p:grpSpPr>
        <p:sp>
          <p:nvSpPr>
            <p:cNvPr id="299" name="任意多边形: 形状 7"/>
            <p:cNvSpPr/>
            <p:nvPr/>
          </p:nvSpPr>
          <p:spPr>
            <a:xfrm>
              <a:off x="11030" y="3962"/>
              <a:ext cx="908" cy="944"/>
            </a:xfrm>
            <a:custGeom>
              <a:avLst/>
              <a:gdLst>
                <a:gd name="csX0" fmla="*/ 51081 w 102526"/>
                <a:gd name="csY0" fmla="*/ 118110 h 118133"/>
                <a:gd name="csX1" fmla="*/ 32793 w 102526"/>
                <a:gd name="csY1" fmla="*/ 118110 h 118133"/>
                <a:gd name="csX2" fmla="*/ 26220 w 102526"/>
                <a:gd name="csY2" fmla="*/ 111633 h 118133"/>
                <a:gd name="csX3" fmla="*/ 26220 w 102526"/>
                <a:gd name="csY3" fmla="*/ 102870 h 118133"/>
                <a:gd name="csX4" fmla="*/ 20982 w 102526"/>
                <a:gd name="csY4" fmla="*/ 90202 h 118133"/>
                <a:gd name="csX5" fmla="*/ 6504 w 102526"/>
                <a:gd name="csY5" fmla="*/ 72104 h 118133"/>
                <a:gd name="csX6" fmla="*/ 122 w 102526"/>
                <a:gd name="csY6" fmla="*/ 53721 h 118133"/>
                <a:gd name="csX7" fmla="*/ 2408 w 102526"/>
                <a:gd name="csY7" fmla="*/ 35814 h 118133"/>
                <a:gd name="csX8" fmla="*/ 14886 w 102526"/>
                <a:gd name="csY8" fmla="*/ 15145 h 118133"/>
                <a:gd name="csX9" fmla="*/ 31935 w 102526"/>
                <a:gd name="csY9" fmla="*/ 3810 h 118133"/>
                <a:gd name="csX10" fmla="*/ 51271 w 102526"/>
                <a:gd name="csY10" fmla="*/ 0 h 118133"/>
                <a:gd name="csX11" fmla="*/ 74893 w 102526"/>
                <a:gd name="csY11" fmla="*/ 5715 h 118133"/>
                <a:gd name="csX12" fmla="*/ 94038 w 102526"/>
                <a:gd name="csY12" fmla="*/ 22955 h 118133"/>
                <a:gd name="csX13" fmla="*/ 101373 w 102526"/>
                <a:gd name="csY13" fmla="*/ 40577 h 118133"/>
                <a:gd name="csX14" fmla="*/ 102516 w 102526"/>
                <a:gd name="csY14" fmla="*/ 50197 h 118133"/>
                <a:gd name="csX15" fmla="*/ 96991 w 102526"/>
                <a:gd name="csY15" fmla="*/ 70294 h 118133"/>
                <a:gd name="csX16" fmla="*/ 81180 w 102526"/>
                <a:gd name="csY16" fmla="*/ 90488 h 118133"/>
                <a:gd name="csX17" fmla="*/ 76322 w 102526"/>
                <a:gd name="csY17" fmla="*/ 102203 h 118133"/>
                <a:gd name="csX18" fmla="*/ 76322 w 102526"/>
                <a:gd name="csY18" fmla="*/ 111157 h 118133"/>
                <a:gd name="csX19" fmla="*/ 69464 w 102526"/>
                <a:gd name="csY19" fmla="*/ 118015 h 118133"/>
                <a:gd name="csX20" fmla="*/ 51081 w 102526"/>
                <a:gd name="csY20" fmla="*/ 118110 h 118133"/>
                <a:gd name="csX21" fmla="*/ 51081 w 102526"/>
                <a:gd name="csY21" fmla="*/ 118110 h 118133"/>
                <a:gd name="csX22" fmla="*/ 68035 w 102526"/>
                <a:gd name="csY22" fmla="*/ 110204 h 118133"/>
                <a:gd name="csX23" fmla="*/ 68130 w 102526"/>
                <a:gd name="csY23" fmla="*/ 108680 h 118133"/>
                <a:gd name="csX24" fmla="*/ 68416 w 102526"/>
                <a:gd name="csY24" fmla="*/ 98774 h 118133"/>
                <a:gd name="csX25" fmla="*/ 76322 w 102526"/>
                <a:gd name="csY25" fmla="*/ 83915 h 118133"/>
                <a:gd name="csX26" fmla="*/ 89466 w 102526"/>
                <a:gd name="csY26" fmla="*/ 67151 h 118133"/>
                <a:gd name="csX27" fmla="*/ 94324 w 102526"/>
                <a:gd name="csY27" fmla="*/ 53054 h 118133"/>
                <a:gd name="csX28" fmla="*/ 92991 w 102526"/>
                <a:gd name="csY28" fmla="*/ 40481 h 118133"/>
                <a:gd name="csX29" fmla="*/ 72512 w 102526"/>
                <a:gd name="csY29" fmla="*/ 13811 h 118133"/>
                <a:gd name="csX30" fmla="*/ 45651 w 102526"/>
                <a:gd name="csY30" fmla="*/ 8477 h 118133"/>
                <a:gd name="csX31" fmla="*/ 18124 w 102526"/>
                <a:gd name="csY31" fmla="*/ 23241 h 118133"/>
                <a:gd name="csX32" fmla="*/ 7742 w 102526"/>
                <a:gd name="csY32" fmla="*/ 49149 h 118133"/>
                <a:gd name="csX33" fmla="*/ 11647 w 102526"/>
                <a:gd name="csY33" fmla="*/ 65627 h 118133"/>
                <a:gd name="csX34" fmla="*/ 26220 w 102526"/>
                <a:gd name="csY34" fmla="*/ 84582 h 118133"/>
                <a:gd name="csX35" fmla="*/ 33555 w 102526"/>
                <a:gd name="csY35" fmla="*/ 98489 h 118133"/>
                <a:gd name="csX36" fmla="*/ 33936 w 102526"/>
                <a:gd name="csY36" fmla="*/ 108299 h 118133"/>
                <a:gd name="csX37" fmla="*/ 36031 w 102526"/>
                <a:gd name="csY37" fmla="*/ 110395 h 118133"/>
                <a:gd name="csX38" fmla="*/ 57272 w 102526"/>
                <a:gd name="csY38" fmla="*/ 110395 h 118133"/>
                <a:gd name="csX39" fmla="*/ 68035 w 102526"/>
                <a:gd name="csY39" fmla="*/ 110204 h 1181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816" h="847">
                  <a:moveTo>
                    <a:pt x="407" y="705"/>
                  </a:moveTo>
                  <a:cubicBezTo>
                    <a:pt x="379" y="705"/>
                    <a:pt x="352" y="705"/>
                    <a:pt x="324" y="705"/>
                  </a:cubicBezTo>
                  <a:cubicBezTo>
                    <a:pt x="307" y="705"/>
                    <a:pt x="295" y="693"/>
                    <a:pt x="295" y="676"/>
                  </a:cubicBezTo>
                  <a:cubicBezTo>
                    <a:pt x="295" y="663"/>
                    <a:pt x="295" y="650"/>
                    <a:pt x="295" y="636"/>
                  </a:cubicBezTo>
                  <a:cubicBezTo>
                    <a:pt x="295" y="614"/>
                    <a:pt x="287" y="595"/>
                    <a:pt x="271" y="579"/>
                  </a:cubicBezTo>
                  <a:cubicBezTo>
                    <a:pt x="247" y="555"/>
                    <a:pt x="224" y="528"/>
                    <a:pt x="206" y="498"/>
                  </a:cubicBezTo>
                  <a:cubicBezTo>
                    <a:pt x="191" y="472"/>
                    <a:pt x="180" y="445"/>
                    <a:pt x="178" y="415"/>
                  </a:cubicBezTo>
                  <a:cubicBezTo>
                    <a:pt x="175" y="388"/>
                    <a:pt x="180" y="361"/>
                    <a:pt x="188" y="335"/>
                  </a:cubicBezTo>
                  <a:cubicBezTo>
                    <a:pt x="199" y="299"/>
                    <a:pt x="218" y="268"/>
                    <a:pt x="244" y="242"/>
                  </a:cubicBezTo>
                  <a:cubicBezTo>
                    <a:pt x="266" y="220"/>
                    <a:pt x="291" y="203"/>
                    <a:pt x="321" y="191"/>
                  </a:cubicBezTo>
                  <a:cubicBezTo>
                    <a:pt x="348" y="180"/>
                    <a:pt x="378" y="174"/>
                    <a:pt x="408" y="174"/>
                  </a:cubicBezTo>
                  <a:cubicBezTo>
                    <a:pt x="445" y="174"/>
                    <a:pt x="480" y="183"/>
                    <a:pt x="514" y="200"/>
                  </a:cubicBezTo>
                  <a:cubicBezTo>
                    <a:pt x="549" y="218"/>
                    <a:pt x="578" y="244"/>
                    <a:pt x="600" y="277"/>
                  </a:cubicBezTo>
                  <a:cubicBezTo>
                    <a:pt x="616" y="301"/>
                    <a:pt x="627" y="328"/>
                    <a:pt x="633" y="356"/>
                  </a:cubicBezTo>
                  <a:cubicBezTo>
                    <a:pt x="635" y="371"/>
                    <a:pt x="638" y="385"/>
                    <a:pt x="638" y="400"/>
                  </a:cubicBezTo>
                  <a:cubicBezTo>
                    <a:pt x="639" y="432"/>
                    <a:pt x="629" y="462"/>
                    <a:pt x="613" y="490"/>
                  </a:cubicBezTo>
                  <a:cubicBezTo>
                    <a:pt x="594" y="524"/>
                    <a:pt x="569" y="553"/>
                    <a:pt x="542" y="581"/>
                  </a:cubicBezTo>
                  <a:cubicBezTo>
                    <a:pt x="528" y="595"/>
                    <a:pt x="521" y="613"/>
                    <a:pt x="520" y="633"/>
                  </a:cubicBezTo>
                  <a:cubicBezTo>
                    <a:pt x="520" y="647"/>
                    <a:pt x="520" y="660"/>
                    <a:pt x="520" y="674"/>
                  </a:cubicBezTo>
                  <a:cubicBezTo>
                    <a:pt x="520" y="692"/>
                    <a:pt x="508" y="704"/>
                    <a:pt x="489" y="704"/>
                  </a:cubicBezTo>
                  <a:cubicBezTo>
                    <a:pt x="461" y="705"/>
                    <a:pt x="434" y="705"/>
                    <a:pt x="407" y="705"/>
                  </a:cubicBezTo>
                  <a:close/>
                  <a:moveTo>
                    <a:pt x="483" y="669"/>
                  </a:moveTo>
                  <a:cubicBezTo>
                    <a:pt x="483" y="666"/>
                    <a:pt x="483" y="665"/>
                    <a:pt x="483" y="663"/>
                  </a:cubicBezTo>
                  <a:cubicBezTo>
                    <a:pt x="484" y="648"/>
                    <a:pt x="483" y="633"/>
                    <a:pt x="485" y="618"/>
                  </a:cubicBezTo>
                  <a:cubicBezTo>
                    <a:pt x="488" y="591"/>
                    <a:pt x="501" y="570"/>
                    <a:pt x="520" y="551"/>
                  </a:cubicBezTo>
                  <a:cubicBezTo>
                    <a:pt x="543" y="529"/>
                    <a:pt x="563" y="504"/>
                    <a:pt x="579" y="476"/>
                  </a:cubicBezTo>
                  <a:cubicBezTo>
                    <a:pt x="590" y="456"/>
                    <a:pt x="599" y="435"/>
                    <a:pt x="601" y="412"/>
                  </a:cubicBezTo>
                  <a:cubicBezTo>
                    <a:pt x="603" y="393"/>
                    <a:pt x="600" y="374"/>
                    <a:pt x="595" y="356"/>
                  </a:cubicBezTo>
                  <a:cubicBezTo>
                    <a:pt x="581" y="304"/>
                    <a:pt x="551" y="263"/>
                    <a:pt x="503" y="236"/>
                  </a:cubicBezTo>
                  <a:cubicBezTo>
                    <a:pt x="465" y="215"/>
                    <a:pt x="426" y="207"/>
                    <a:pt x="382" y="212"/>
                  </a:cubicBezTo>
                  <a:cubicBezTo>
                    <a:pt x="333" y="219"/>
                    <a:pt x="291" y="241"/>
                    <a:pt x="258" y="278"/>
                  </a:cubicBezTo>
                  <a:cubicBezTo>
                    <a:pt x="230" y="311"/>
                    <a:pt x="215" y="351"/>
                    <a:pt x="212" y="395"/>
                  </a:cubicBezTo>
                  <a:cubicBezTo>
                    <a:pt x="210" y="421"/>
                    <a:pt x="217" y="446"/>
                    <a:pt x="229" y="469"/>
                  </a:cubicBezTo>
                  <a:cubicBezTo>
                    <a:pt x="247" y="501"/>
                    <a:pt x="270" y="529"/>
                    <a:pt x="295" y="554"/>
                  </a:cubicBezTo>
                  <a:cubicBezTo>
                    <a:pt x="312" y="572"/>
                    <a:pt x="324" y="592"/>
                    <a:pt x="328" y="617"/>
                  </a:cubicBezTo>
                  <a:cubicBezTo>
                    <a:pt x="330" y="631"/>
                    <a:pt x="329" y="646"/>
                    <a:pt x="330" y="661"/>
                  </a:cubicBezTo>
                  <a:cubicBezTo>
                    <a:pt x="330" y="670"/>
                    <a:pt x="330" y="670"/>
                    <a:pt x="339" y="670"/>
                  </a:cubicBezTo>
                  <a:cubicBezTo>
                    <a:pt x="371" y="670"/>
                    <a:pt x="403" y="670"/>
                    <a:pt x="435" y="670"/>
                  </a:cubicBezTo>
                  <a:cubicBezTo>
                    <a:pt x="451" y="669"/>
                    <a:pt x="467" y="669"/>
                    <a:pt x="483" y="669"/>
                  </a:cubicBezTo>
                  <a:close/>
                  <a:moveTo>
                    <a:pt x="406" y="753"/>
                  </a:moveTo>
                  <a:cubicBezTo>
                    <a:pt x="376" y="753"/>
                    <a:pt x="346" y="753"/>
                    <a:pt x="316" y="753"/>
                  </a:cubicBezTo>
                  <a:cubicBezTo>
                    <a:pt x="311" y="753"/>
                    <a:pt x="307" y="752"/>
                    <a:pt x="303" y="750"/>
                  </a:cubicBezTo>
                  <a:cubicBezTo>
                    <a:pt x="296" y="745"/>
                    <a:pt x="293" y="737"/>
                    <a:pt x="296" y="730"/>
                  </a:cubicBezTo>
                  <a:cubicBezTo>
                    <a:pt x="299" y="722"/>
                    <a:pt x="306" y="717"/>
                    <a:pt x="315" y="717"/>
                  </a:cubicBezTo>
                  <a:cubicBezTo>
                    <a:pt x="353" y="717"/>
                    <a:pt x="391" y="717"/>
                    <a:pt x="429" y="717"/>
                  </a:cubicBezTo>
                  <a:cubicBezTo>
                    <a:pt x="453" y="717"/>
                    <a:pt x="476" y="717"/>
                    <a:pt x="500" y="717"/>
                  </a:cubicBezTo>
                  <a:cubicBezTo>
                    <a:pt x="512" y="717"/>
                    <a:pt x="521" y="726"/>
                    <a:pt x="520" y="737"/>
                  </a:cubicBezTo>
                  <a:cubicBezTo>
                    <a:pt x="519" y="746"/>
                    <a:pt x="510" y="753"/>
                    <a:pt x="501" y="753"/>
                  </a:cubicBezTo>
                  <a:cubicBezTo>
                    <a:pt x="469" y="753"/>
                    <a:pt x="438" y="753"/>
                    <a:pt x="406" y="753"/>
                  </a:cubicBezTo>
                  <a:close/>
                  <a:moveTo>
                    <a:pt x="408" y="800"/>
                  </a:moveTo>
                  <a:cubicBezTo>
                    <a:pt x="384" y="800"/>
                    <a:pt x="362" y="800"/>
                    <a:pt x="338" y="800"/>
                  </a:cubicBezTo>
                  <a:cubicBezTo>
                    <a:pt x="326" y="800"/>
                    <a:pt x="319" y="793"/>
                    <a:pt x="319" y="781"/>
                  </a:cubicBezTo>
                  <a:cubicBezTo>
                    <a:pt x="319" y="772"/>
                    <a:pt x="327" y="764"/>
                    <a:pt x="336" y="764"/>
                  </a:cubicBezTo>
                  <a:cubicBezTo>
                    <a:pt x="383" y="764"/>
                    <a:pt x="431" y="764"/>
                    <a:pt x="478" y="764"/>
                  </a:cubicBezTo>
                  <a:cubicBezTo>
                    <a:pt x="489" y="764"/>
                    <a:pt x="496" y="772"/>
                    <a:pt x="496" y="782"/>
                  </a:cubicBezTo>
                  <a:cubicBezTo>
                    <a:pt x="496" y="793"/>
                    <a:pt x="489" y="800"/>
                    <a:pt x="477" y="800"/>
                  </a:cubicBezTo>
                  <a:cubicBezTo>
                    <a:pt x="454" y="800"/>
                    <a:pt x="431" y="800"/>
                    <a:pt x="408" y="800"/>
                  </a:cubicBezTo>
                  <a:close/>
                  <a:moveTo>
                    <a:pt x="633" y="177"/>
                  </a:moveTo>
                  <a:cubicBezTo>
                    <a:pt x="627" y="176"/>
                    <a:pt x="621" y="173"/>
                    <a:pt x="619" y="168"/>
                  </a:cubicBezTo>
                  <a:cubicBezTo>
                    <a:pt x="615" y="162"/>
                    <a:pt x="615" y="155"/>
                    <a:pt x="619" y="150"/>
                  </a:cubicBezTo>
                  <a:cubicBezTo>
                    <a:pt x="621" y="146"/>
                    <a:pt x="625" y="142"/>
                    <a:pt x="628" y="139"/>
                  </a:cubicBezTo>
                  <a:cubicBezTo>
                    <a:pt x="642" y="126"/>
                    <a:pt x="656" y="112"/>
                    <a:pt x="669" y="98"/>
                  </a:cubicBezTo>
                  <a:cubicBezTo>
                    <a:pt x="674" y="93"/>
                    <a:pt x="680" y="90"/>
                    <a:pt x="687" y="91"/>
                  </a:cubicBezTo>
                  <a:cubicBezTo>
                    <a:pt x="694" y="93"/>
                    <a:pt x="698" y="96"/>
                    <a:pt x="701" y="103"/>
                  </a:cubicBezTo>
                  <a:cubicBezTo>
                    <a:pt x="703" y="109"/>
                    <a:pt x="702" y="116"/>
                    <a:pt x="697" y="121"/>
                  </a:cubicBezTo>
                  <a:cubicBezTo>
                    <a:pt x="680" y="138"/>
                    <a:pt x="663" y="156"/>
                    <a:pt x="645" y="173"/>
                  </a:cubicBezTo>
                  <a:cubicBezTo>
                    <a:pt x="642" y="175"/>
                    <a:pt x="637" y="175"/>
                    <a:pt x="633" y="177"/>
                  </a:cubicBezTo>
                  <a:close/>
                  <a:moveTo>
                    <a:pt x="702" y="656"/>
                  </a:moveTo>
                  <a:cubicBezTo>
                    <a:pt x="701" y="666"/>
                    <a:pt x="698" y="672"/>
                    <a:pt x="691" y="675"/>
                  </a:cubicBezTo>
                  <a:cubicBezTo>
                    <a:pt x="684" y="678"/>
                    <a:pt x="678" y="677"/>
                    <a:pt x="672" y="672"/>
                  </a:cubicBezTo>
                  <a:cubicBezTo>
                    <a:pt x="655" y="655"/>
                    <a:pt x="637" y="637"/>
                    <a:pt x="620" y="620"/>
                  </a:cubicBezTo>
                  <a:cubicBezTo>
                    <a:pt x="615" y="614"/>
                    <a:pt x="615" y="604"/>
                    <a:pt x="620" y="598"/>
                  </a:cubicBezTo>
                  <a:cubicBezTo>
                    <a:pt x="626" y="591"/>
                    <a:pt x="635" y="589"/>
                    <a:pt x="643" y="594"/>
                  </a:cubicBezTo>
                  <a:cubicBezTo>
                    <a:pt x="645" y="595"/>
                    <a:pt x="647" y="597"/>
                    <a:pt x="648" y="598"/>
                  </a:cubicBezTo>
                  <a:cubicBezTo>
                    <a:pt x="664" y="613"/>
                    <a:pt x="680" y="629"/>
                    <a:pt x="695" y="645"/>
                  </a:cubicBezTo>
                  <a:cubicBezTo>
                    <a:pt x="698" y="649"/>
                    <a:pt x="700" y="654"/>
                    <a:pt x="702" y="656"/>
                  </a:cubicBezTo>
                  <a:close/>
                  <a:moveTo>
                    <a:pt x="200" y="612"/>
                  </a:moveTo>
                  <a:cubicBezTo>
                    <a:pt x="199" y="614"/>
                    <a:pt x="197" y="618"/>
                    <a:pt x="194" y="621"/>
                  </a:cubicBezTo>
                  <a:cubicBezTo>
                    <a:pt x="178" y="638"/>
                    <a:pt x="161" y="655"/>
                    <a:pt x="144" y="672"/>
                  </a:cubicBezTo>
                  <a:cubicBezTo>
                    <a:pt x="137" y="679"/>
                    <a:pt x="127" y="679"/>
                    <a:pt x="120" y="673"/>
                  </a:cubicBezTo>
                  <a:cubicBezTo>
                    <a:pt x="113" y="666"/>
                    <a:pt x="112" y="656"/>
                    <a:pt x="118" y="649"/>
                  </a:cubicBezTo>
                  <a:cubicBezTo>
                    <a:pt x="127" y="638"/>
                    <a:pt x="137" y="629"/>
                    <a:pt x="147" y="619"/>
                  </a:cubicBezTo>
                  <a:cubicBezTo>
                    <a:pt x="154" y="611"/>
                    <a:pt x="162" y="604"/>
                    <a:pt x="169" y="596"/>
                  </a:cubicBezTo>
                  <a:cubicBezTo>
                    <a:pt x="175" y="591"/>
                    <a:pt x="182" y="589"/>
                    <a:pt x="189" y="593"/>
                  </a:cubicBezTo>
                  <a:cubicBezTo>
                    <a:pt x="196" y="597"/>
                    <a:pt x="200" y="602"/>
                    <a:pt x="200" y="612"/>
                  </a:cubicBezTo>
                  <a:close/>
                  <a:moveTo>
                    <a:pt x="182" y="177"/>
                  </a:moveTo>
                  <a:cubicBezTo>
                    <a:pt x="178" y="175"/>
                    <a:pt x="173" y="173"/>
                    <a:pt x="170" y="170"/>
                  </a:cubicBezTo>
                  <a:cubicBezTo>
                    <a:pt x="154" y="154"/>
                    <a:pt x="138" y="138"/>
                    <a:pt x="121" y="122"/>
                  </a:cubicBezTo>
                  <a:cubicBezTo>
                    <a:pt x="113" y="113"/>
                    <a:pt x="113" y="103"/>
                    <a:pt x="120" y="95"/>
                  </a:cubicBezTo>
                  <a:cubicBezTo>
                    <a:pt x="127" y="88"/>
                    <a:pt x="138" y="88"/>
                    <a:pt x="146" y="96"/>
                  </a:cubicBezTo>
                  <a:cubicBezTo>
                    <a:pt x="163" y="112"/>
                    <a:pt x="180" y="129"/>
                    <a:pt x="196" y="146"/>
                  </a:cubicBezTo>
                  <a:cubicBezTo>
                    <a:pt x="202" y="152"/>
                    <a:pt x="202" y="159"/>
                    <a:pt x="199" y="166"/>
                  </a:cubicBezTo>
                  <a:cubicBezTo>
                    <a:pt x="196" y="172"/>
                    <a:pt x="190" y="176"/>
                    <a:pt x="182" y="177"/>
                  </a:cubicBezTo>
                  <a:close/>
                  <a:moveTo>
                    <a:pt x="762" y="402"/>
                  </a:moveTo>
                  <a:cubicBezTo>
                    <a:pt x="751" y="402"/>
                    <a:pt x="740" y="402"/>
                    <a:pt x="728" y="402"/>
                  </a:cubicBezTo>
                  <a:cubicBezTo>
                    <a:pt x="718" y="402"/>
                    <a:pt x="709" y="394"/>
                    <a:pt x="709" y="385"/>
                  </a:cubicBezTo>
                  <a:cubicBezTo>
                    <a:pt x="709" y="375"/>
                    <a:pt x="716" y="366"/>
                    <a:pt x="727" y="366"/>
                  </a:cubicBezTo>
                  <a:cubicBezTo>
                    <a:pt x="751" y="366"/>
                    <a:pt x="774" y="366"/>
                    <a:pt x="798" y="366"/>
                  </a:cubicBezTo>
                  <a:cubicBezTo>
                    <a:pt x="810" y="366"/>
                    <a:pt x="816" y="376"/>
                    <a:pt x="816" y="384"/>
                  </a:cubicBezTo>
                  <a:cubicBezTo>
                    <a:pt x="816" y="393"/>
                    <a:pt x="807" y="403"/>
                    <a:pt x="797" y="402"/>
                  </a:cubicBezTo>
                  <a:cubicBezTo>
                    <a:pt x="786" y="401"/>
                    <a:pt x="774" y="402"/>
                    <a:pt x="762" y="402"/>
                  </a:cubicBezTo>
                  <a:close/>
                  <a:moveTo>
                    <a:pt x="426" y="53"/>
                  </a:moveTo>
                  <a:cubicBezTo>
                    <a:pt x="426" y="65"/>
                    <a:pt x="426" y="77"/>
                    <a:pt x="426" y="89"/>
                  </a:cubicBezTo>
                  <a:cubicBezTo>
                    <a:pt x="426" y="98"/>
                    <a:pt x="419" y="106"/>
                    <a:pt x="411" y="106"/>
                  </a:cubicBezTo>
                  <a:cubicBezTo>
                    <a:pt x="401" y="106"/>
                    <a:pt x="391" y="100"/>
                    <a:pt x="391" y="91"/>
                  </a:cubicBezTo>
                  <a:cubicBezTo>
                    <a:pt x="391" y="65"/>
                    <a:pt x="391" y="40"/>
                    <a:pt x="391" y="15"/>
                  </a:cubicBezTo>
                  <a:cubicBezTo>
                    <a:pt x="391" y="7"/>
                    <a:pt x="401" y="0"/>
                    <a:pt x="410" y="0"/>
                  </a:cubicBezTo>
                  <a:cubicBezTo>
                    <a:pt x="419" y="0"/>
                    <a:pt x="426" y="7"/>
                    <a:pt x="426" y="16"/>
                  </a:cubicBezTo>
                  <a:cubicBezTo>
                    <a:pt x="426" y="28"/>
                    <a:pt x="426" y="41"/>
                    <a:pt x="426" y="53"/>
                  </a:cubicBezTo>
                  <a:close/>
                  <a:moveTo>
                    <a:pt x="54" y="401"/>
                  </a:moveTo>
                  <a:cubicBezTo>
                    <a:pt x="42" y="401"/>
                    <a:pt x="30" y="401"/>
                    <a:pt x="18" y="401"/>
                  </a:cubicBezTo>
                  <a:cubicBezTo>
                    <a:pt x="8" y="401"/>
                    <a:pt x="1" y="391"/>
                    <a:pt x="0" y="385"/>
                  </a:cubicBezTo>
                  <a:cubicBezTo>
                    <a:pt x="-1" y="375"/>
                    <a:pt x="6" y="367"/>
                    <a:pt x="16" y="366"/>
                  </a:cubicBezTo>
                  <a:cubicBezTo>
                    <a:pt x="22" y="365"/>
                    <a:pt x="27" y="365"/>
                    <a:pt x="33" y="365"/>
                  </a:cubicBezTo>
                  <a:cubicBezTo>
                    <a:pt x="51" y="365"/>
                    <a:pt x="69" y="365"/>
                    <a:pt x="88" y="365"/>
                  </a:cubicBezTo>
                  <a:cubicBezTo>
                    <a:pt x="98" y="365"/>
                    <a:pt x="105" y="371"/>
                    <a:pt x="107" y="379"/>
                  </a:cubicBezTo>
                  <a:cubicBezTo>
                    <a:pt x="108" y="388"/>
                    <a:pt x="104" y="396"/>
                    <a:pt x="96" y="400"/>
                  </a:cubicBezTo>
                  <a:cubicBezTo>
                    <a:pt x="94" y="401"/>
                    <a:pt x="92" y="401"/>
                    <a:pt x="89" y="401"/>
                  </a:cubicBezTo>
                  <a:cubicBezTo>
                    <a:pt x="77" y="401"/>
                    <a:pt x="65" y="401"/>
                    <a:pt x="54" y="401"/>
                  </a:cubicBezTo>
                  <a:close/>
                  <a:moveTo>
                    <a:pt x="407" y="812"/>
                  </a:moveTo>
                  <a:cubicBezTo>
                    <a:pt x="415" y="812"/>
                    <a:pt x="423" y="812"/>
                    <a:pt x="431" y="812"/>
                  </a:cubicBezTo>
                  <a:cubicBezTo>
                    <a:pt x="441" y="812"/>
                    <a:pt x="449" y="819"/>
                    <a:pt x="449" y="829"/>
                  </a:cubicBezTo>
                  <a:cubicBezTo>
                    <a:pt x="449" y="838"/>
                    <a:pt x="442" y="847"/>
                    <a:pt x="433" y="847"/>
                  </a:cubicBezTo>
                  <a:cubicBezTo>
                    <a:pt x="415" y="847"/>
                    <a:pt x="399" y="847"/>
                    <a:pt x="381" y="847"/>
                  </a:cubicBezTo>
                  <a:cubicBezTo>
                    <a:pt x="372" y="847"/>
                    <a:pt x="365" y="838"/>
                    <a:pt x="365" y="829"/>
                  </a:cubicBezTo>
                  <a:cubicBezTo>
                    <a:pt x="365" y="820"/>
                    <a:pt x="373" y="813"/>
                    <a:pt x="382" y="812"/>
                  </a:cubicBezTo>
                  <a:cubicBezTo>
                    <a:pt x="391" y="812"/>
                    <a:pt x="399" y="812"/>
                    <a:pt x="407" y="812"/>
                  </a:cubicBezTo>
                  <a:close/>
                  <a:moveTo>
                    <a:pt x="437" y="245"/>
                  </a:moveTo>
                  <a:cubicBezTo>
                    <a:pt x="470" y="247"/>
                    <a:pt x="499" y="258"/>
                    <a:pt x="523" y="281"/>
                  </a:cubicBezTo>
                  <a:cubicBezTo>
                    <a:pt x="547" y="303"/>
                    <a:pt x="562" y="330"/>
                    <a:pt x="566" y="363"/>
                  </a:cubicBezTo>
                  <a:cubicBezTo>
                    <a:pt x="567" y="370"/>
                    <a:pt x="568" y="377"/>
                    <a:pt x="566" y="384"/>
                  </a:cubicBezTo>
                  <a:cubicBezTo>
                    <a:pt x="564" y="395"/>
                    <a:pt x="557" y="399"/>
                    <a:pt x="546" y="398"/>
                  </a:cubicBezTo>
                  <a:cubicBezTo>
                    <a:pt x="538" y="397"/>
                    <a:pt x="532" y="389"/>
                    <a:pt x="532" y="380"/>
                  </a:cubicBezTo>
                  <a:cubicBezTo>
                    <a:pt x="531" y="361"/>
                    <a:pt x="527" y="343"/>
                    <a:pt x="516" y="328"/>
                  </a:cubicBezTo>
                  <a:cubicBezTo>
                    <a:pt x="498" y="301"/>
                    <a:pt x="474" y="284"/>
                    <a:pt x="441" y="281"/>
                  </a:cubicBezTo>
                  <a:cubicBezTo>
                    <a:pt x="436" y="281"/>
                    <a:pt x="432" y="281"/>
                    <a:pt x="427" y="280"/>
                  </a:cubicBezTo>
                  <a:cubicBezTo>
                    <a:pt x="419" y="279"/>
                    <a:pt x="413" y="270"/>
                    <a:pt x="414" y="261"/>
                  </a:cubicBezTo>
                  <a:cubicBezTo>
                    <a:pt x="415" y="253"/>
                    <a:pt x="422" y="246"/>
                    <a:pt x="430" y="245"/>
                  </a:cubicBezTo>
                  <a:cubicBezTo>
                    <a:pt x="432" y="245"/>
                    <a:pt x="434" y="245"/>
                    <a:pt x="437" y="245"/>
                  </a:cubicBezTo>
                  <a:close/>
                </a:path>
              </a:pathLst>
            </a:custGeom>
            <a:gradFill>
              <a:gsLst>
                <a:gs pos="0">
                  <a:srgbClr val="17D594"/>
                </a:gs>
                <a:gs pos="100000">
                  <a:srgbClr val="17D594">
                    <a:alpha val="5000"/>
                  </a:srgb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wrap="square">
              <a:noAutofit/>
            </a:bodyPr>
            <a:lstStyle/>
            <a:p>
              <a:endParaRPr lang="zh-CN" altLang="en-US">
                <a:solidFill>
                  <a:srgbClr val="17D594"/>
                </a:solidFill>
              </a:endParaRPr>
            </a:p>
          </p:txBody>
        </p:sp>
        <p:sp>
          <p:nvSpPr>
            <p:cNvPr id="301" name="Title 6"/>
            <p:cNvSpPr txBox="1"/>
            <p:nvPr>
              <p:custDataLst>
                <p:tags r:id="rId3"/>
              </p:custDataLst>
            </p:nvPr>
          </p:nvSpPr>
          <p:spPr>
            <a:xfrm>
              <a:off x="11852" y="3738"/>
              <a:ext cx="7297" cy="1392"/>
            </a:xfrm>
            <a:prstGeom prst="rect">
              <a:avLst/>
            </a:prstGeom>
            <a:noFill/>
            <a:ln w="3175">
              <a:noFill/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square" lIns="72000" tIns="36195" rIns="72000" bIns="36195" anchor="ctr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0" lvl="0" indent="0" algn="ctr" fontAlgn="auto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SzPct val="100000"/>
                <a:buNone/>
              </a:pPr>
              <a:r>
                <a:rPr lang="zh-CN" altLang="en-US" sz="3600" b="1" spc="355">
                  <a:ln w="3175">
                    <a:noFill/>
                    <a:prstDash val="dash"/>
                  </a:ln>
                  <a:solidFill>
                    <a:srgbClr val="17D59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老板安心</a:t>
              </a:r>
              <a:r>
                <a:rPr altLang="zh-CN" sz="3600" b="1" spc="355">
                  <a:ln w="3175">
                    <a:noFill/>
                    <a:prstDash val="dash"/>
                  </a:ln>
                  <a:solidFill>
                    <a:srgbClr val="17D59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 </a:t>
              </a:r>
              <a:r>
                <a:rPr lang="zh-CN" altLang="en-US" sz="3600" b="1" spc="355">
                  <a:ln w="3175">
                    <a:noFill/>
                    <a:prstDash val="dash"/>
                  </a:ln>
                  <a:solidFill>
                    <a:srgbClr val="17D59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运营</a:t>
              </a:r>
              <a:r>
                <a:rPr lang="zh-CN" altLang="en-US" sz="3600" b="1" spc="355">
                  <a:ln w="3175">
                    <a:noFill/>
                    <a:prstDash val="dash"/>
                  </a:ln>
                  <a:solidFill>
                    <a:srgbClr val="17D594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省心</a:t>
              </a:r>
              <a:endParaRPr lang="zh-CN" altLang="en-US" sz="3600" b="1" spc="355">
                <a:ln w="3175">
                  <a:noFill/>
                  <a:prstDash val="dash"/>
                </a:ln>
                <a:solidFill>
                  <a:srgbClr val="17D59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graphicFrame>
        <p:nvGraphicFramePr>
          <p:cNvPr id="2" name="表格 1"/>
          <p:cNvGraphicFramePr/>
          <p:nvPr>
            <p:custDataLst>
              <p:tags r:id="rId4"/>
            </p:custDataLst>
          </p:nvPr>
        </p:nvGraphicFramePr>
        <p:xfrm>
          <a:off x="547370" y="1598930"/>
          <a:ext cx="11099800" cy="4855210"/>
        </p:xfrm>
        <a:graphic>
          <a:graphicData uri="http://schemas.openxmlformats.org/drawingml/2006/table">
            <a:tbl>
              <a:tblPr firstRow="1" bandCol="1">
                <a:tableStyleId>{18461BA8-A9B5-4E16-9E9B-2A218B49F323}</a:tableStyleId>
              </a:tblPr>
              <a:tblGrid>
                <a:gridCol w="5478780"/>
                <a:gridCol w="5621020"/>
              </a:tblGrid>
              <a:tr h="694690">
                <a:tc>
                  <a:txBody>
                    <a:bodyPr/>
                    <a:p>
                      <a:pPr algn="ctr"/>
                      <a:r>
                        <a:rPr lang="zh-CN" altLang="en-US" sz="2100"/>
                        <a:t>老板</a:t>
                      </a:r>
                      <a:endParaRPr lang="zh-CN" altLang="en-US" sz="2100"/>
                    </a:p>
                    <a:p>
                      <a:pPr algn="ctr"/>
                      <a:r>
                        <a:rPr lang="zh-CN" altLang="en-US" sz="1700"/>
                        <a:t>智硅</a:t>
                      </a:r>
                      <a:r>
                        <a:rPr lang="en-US" altLang="zh-CN" sz="1700"/>
                        <a:t>AI</a:t>
                      </a:r>
                      <a:r>
                        <a:rPr lang="zh-CN" altLang="en-US" sz="1700"/>
                        <a:t>，让老板自己过得轻松一点</a:t>
                      </a:r>
                      <a:endParaRPr lang="zh-CN" altLang="en-US" sz="1700"/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algn="ctr"/>
                      <a:r>
                        <a:rPr lang="zh-CN" altLang="en-US" sz="2100"/>
                        <a:t>运营</a:t>
                      </a:r>
                      <a:endParaRPr lang="zh-CN" altLang="en-US" sz="2100"/>
                    </a:p>
                    <a:p>
                      <a:pPr algn="ctr"/>
                      <a:r>
                        <a:rPr lang="zh-CN" altLang="en-US" sz="1700"/>
                        <a:t>智硅</a:t>
                      </a:r>
                      <a:r>
                        <a:rPr lang="en-US" altLang="zh-CN" sz="1700"/>
                        <a:t>AI</a:t>
                      </a:r>
                      <a:r>
                        <a:rPr lang="zh-CN" altLang="en-US" sz="1700"/>
                        <a:t>全栈赋能，延长职业生命</a:t>
                      </a:r>
                      <a:endParaRPr lang="zh-CN" altLang="en-US" sz="1700"/>
                    </a:p>
                  </a:txBody>
                  <a:tcPr/>
                </a:tc>
              </a:tr>
              <a:tr h="899160">
                <a:tc>
                  <a:txBody>
                    <a:bodyPr/>
                    <a:p>
                      <a:pPr algn="l"/>
                      <a:r>
                        <a:rPr lang="zh-CN" altLang="en-US" sz="1400" b="1"/>
                        <a:t>省时 </a:t>
                      </a:r>
                      <a:r>
                        <a:rPr lang="en-US" altLang="zh-CN" sz="1400" b="1"/>
                        <a:t>——</a:t>
                      </a:r>
                      <a:r>
                        <a:rPr lang="zh-CN" altLang="en-US" sz="1400" b="1"/>
                        <a:t>把时间还给决策，把执行交给</a:t>
                      </a:r>
                      <a:r>
                        <a:rPr lang="en-US" altLang="zh-CN" sz="1400" b="1"/>
                        <a:t>AI</a:t>
                      </a:r>
                      <a:endParaRPr lang="en-US" altLang="zh-CN" sz="1400" b="1"/>
                    </a:p>
                    <a:p>
                      <a:pPr algn="l"/>
                      <a:r>
                        <a:rPr lang="zh-CN" altLang="en-US" sz="1300"/>
                        <a:t>传统模式每一环都在吞噬老板和管理层最宝贵、最昂贵的时间资源，智硅</a:t>
                      </a:r>
                      <a:r>
                        <a:rPr lang="en-US" altLang="zh-CN" sz="1300"/>
                        <a:t>AI</a:t>
                      </a:r>
                      <a:r>
                        <a:rPr lang="zh-CN" altLang="en-US" sz="1300"/>
                        <a:t>把“人盯人、人盯事”的低效模式，升级为“</a:t>
                      </a:r>
                      <a:r>
                        <a:rPr lang="zh-CN" altLang="en-US" sz="1300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系统自动跑、人只看结果</a:t>
                      </a:r>
                      <a:r>
                        <a:rPr lang="zh-CN" altLang="en-US" sz="1300"/>
                        <a:t>”的高效模式。</a:t>
                      </a:r>
                      <a:endParaRPr lang="zh-CN" altLang="en-US" sz="1300"/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algn="l"/>
                      <a:r>
                        <a:rPr lang="zh-CN" altLang="en-US" sz="1400" b="1"/>
                        <a:t>更多 </a:t>
                      </a:r>
                      <a:r>
                        <a:rPr lang="en-US" altLang="zh-CN" sz="1400" b="1"/>
                        <a:t>—— </a:t>
                      </a:r>
                      <a:r>
                        <a:rPr lang="zh-CN" altLang="en-US" sz="1400" b="1"/>
                        <a:t>从“单一技能”到“</a:t>
                      </a:r>
                      <a:r>
                        <a:rPr lang="en-US" altLang="zh-CN" sz="1400" b="1"/>
                        <a:t>AI</a:t>
                      </a:r>
                      <a:r>
                        <a:rPr lang="zh-CN" altLang="en-US" sz="1400" b="1"/>
                        <a:t>全栈能力”</a:t>
                      </a:r>
                      <a:endParaRPr lang="zh-CN" altLang="en-US" sz="1400" b="1"/>
                    </a:p>
                    <a:p>
                      <a:pPr algn="l"/>
                      <a:r>
                        <a:rPr lang="zh-CN" altLang="en-US" sz="1300"/>
                        <a:t>传统：运营人员技能边界清晰，职业天花板有限。</a:t>
                      </a:r>
                      <a:r>
                        <a:rPr lang="zh-CN" altLang="en-US" sz="1300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智硅AI让你一个人就能指挥一整支AI数字员工军团。</a:t>
                      </a:r>
                      <a:r>
                        <a:rPr lang="zh-CN" altLang="en-US" sz="1300"/>
                        <a:t>更多的专业技能，意味着更强的职场议价能力。</a:t>
                      </a:r>
                      <a:endParaRPr lang="zh-CN" altLang="en-US" sz="1300"/>
                    </a:p>
                  </a:txBody>
                  <a:tcPr/>
                </a:tc>
              </a:tr>
              <a:tr h="108204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</a:pPr>
                      <a:r>
                        <a:rPr lang="zh-CN" altLang="en-US" sz="1400" b="1">
                          <a:solidFill>
                            <a:srgbClr val="08090C"/>
                          </a:solidFill>
                        </a:rPr>
                        <a:t>省事 —— 让管理回归简单</a:t>
                      </a:r>
                      <a:endParaRPr lang="zh-CN" altLang="en-US" sz="1400" b="1">
                        <a:solidFill>
                          <a:srgbClr val="08090C"/>
                        </a:solidFill>
                      </a:endParaRPr>
                    </a:p>
                    <a:p>
                      <a:pPr algn="l"/>
                      <a:r>
                        <a:rPr lang="zh-CN" altLang="en-US" sz="1300"/>
                        <a:t>老板不需要成为运营专家，不需要搭建复杂的团队体系。智硅</a:t>
                      </a:r>
                      <a:r>
                        <a:rPr lang="en-US" altLang="zh-CN" sz="1300"/>
                        <a:t>AI</a:t>
                      </a:r>
                      <a:r>
                        <a:rPr lang="zh-CN" altLang="en-US" sz="1300"/>
                        <a:t>是一个“即插即用”的</a:t>
                      </a:r>
                      <a:r>
                        <a:rPr lang="en-US" altLang="zh-CN" sz="1300"/>
                        <a:t>AI</a:t>
                      </a:r>
                      <a:r>
                        <a:rPr lang="zh-CN" altLang="en-US" sz="1300"/>
                        <a:t>员工团队，从第一天起就具备完整的运营能力。</a:t>
                      </a:r>
                      <a:r>
                        <a:rPr lang="zh-CN" altLang="en-US" sz="1300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让AI跑流程，让老板管结果。</a:t>
                      </a:r>
                      <a:endParaRPr lang="zh-CN" altLang="en-US" sz="1300" b="1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algn="l"/>
                      <a:r>
                        <a:rPr lang="zh-CN" altLang="en-US" sz="1300" b="1"/>
                        <a:t>更深 </a:t>
                      </a:r>
                      <a:r>
                        <a:rPr lang="en-US" altLang="zh-CN" sz="1300" b="1"/>
                        <a:t>—— </a:t>
                      </a:r>
                      <a:r>
                        <a:rPr lang="zh-CN" altLang="en-US" sz="1300" b="1"/>
                        <a:t>从“可替代的执行者”到“不可替代的操盘手”</a:t>
                      </a:r>
                      <a:endParaRPr lang="zh-CN" altLang="en-US" sz="1300" b="1"/>
                    </a:p>
                    <a:p>
                      <a:pPr algn="l"/>
                      <a:r>
                        <a:rPr lang="zh-CN" altLang="en-US" sz="1300"/>
                        <a:t>传统：你做的事情，换一个人也能做。</a:t>
                      </a:r>
                      <a:r>
                        <a:rPr lang="zh-CN" altLang="en-US" sz="1300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智硅AI可让你从“执行者”成长为“策略制定者+AI指挥官”</a:t>
                      </a:r>
                      <a:r>
                        <a:rPr lang="zh-CN" altLang="en-US" sz="1300"/>
                        <a:t>，你在职场中的不可替代性将指数级上升</a:t>
                      </a:r>
                      <a:r>
                        <a:rPr lang="en-US" altLang="zh-CN" sz="1300"/>
                        <a:t>——</a:t>
                      </a:r>
                      <a:r>
                        <a:rPr lang="zh-CN" altLang="en-US" sz="1300"/>
                        <a:t>甚至超越传统管理的运营总监。更深的职业护城河，是一个人最稳固的职场壁垒。</a:t>
                      </a:r>
                      <a:endParaRPr lang="zh-CN" altLang="en-US" sz="1300"/>
                    </a:p>
                  </a:txBody>
                  <a:tcPr/>
                </a:tc>
              </a:tr>
              <a:tr h="931545">
                <a:tc>
                  <a:txBody>
                    <a:bodyPr/>
                    <a:p>
                      <a:pPr algn="l"/>
                      <a:r>
                        <a:rPr lang="zh-CN" altLang="en-US" sz="1400" b="1"/>
                        <a:t>省心 </a:t>
                      </a:r>
                      <a:r>
                        <a:rPr lang="en-US" altLang="zh-CN" sz="1400" b="1"/>
                        <a:t>—— </a:t>
                      </a:r>
                      <a:r>
                        <a:rPr lang="zh-CN" altLang="en-US" sz="1400" b="1"/>
                        <a:t>让经营回归安全感</a:t>
                      </a:r>
                      <a:endParaRPr lang="zh-CN" altLang="en-US" sz="1400" b="1"/>
                    </a:p>
                    <a:p>
                      <a:pPr algn="l">
                        <a:buClrTx/>
                        <a:buSzTx/>
                        <a:buFontTx/>
                      </a:pPr>
                      <a:r>
                        <a:rPr lang="zh-CN" altLang="en-US" sz="1300"/>
                        <a:t>流量风险“封号”“限流”？人员风险“花自己的钱养别人的</a:t>
                      </a:r>
                      <a:r>
                        <a:rPr lang="en-US" altLang="zh-CN" sz="1300"/>
                        <a:t>IP”</a:t>
                      </a:r>
                      <a:r>
                        <a:rPr lang="zh-CN" altLang="en-US" sz="1300"/>
                        <a:t>？经营风险“流量流失、同行抢客户”？智硅</a:t>
                      </a:r>
                      <a:r>
                        <a:rPr lang="en-US" altLang="zh-CN" sz="1300"/>
                        <a:t>AI</a:t>
                      </a:r>
                      <a:r>
                        <a:rPr lang="zh-CN" altLang="en-US" sz="1300"/>
                        <a:t>系统以三重安全机制化解这些风险，</a:t>
                      </a:r>
                      <a:r>
                        <a:rPr lang="zh-CN" altLang="en-US" sz="1300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让老板睡得着觉的AI，才是好AI。</a:t>
                      </a:r>
                      <a:endParaRPr lang="zh-CN" altLang="en-US" sz="1300" b="1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algn="l"/>
                      <a:r>
                        <a:rPr lang="zh-CN" altLang="en-US" sz="1400" b="1"/>
                        <a:t>更宽 </a:t>
                      </a:r>
                      <a:r>
                        <a:rPr lang="en-US" altLang="zh-CN" sz="1400" b="1"/>
                        <a:t>—— </a:t>
                      </a:r>
                      <a:r>
                        <a:rPr lang="zh-CN" altLang="en-US" sz="1400" b="1"/>
                        <a:t>从“一个账号”到“无限矩阵”</a:t>
                      </a:r>
                      <a:endParaRPr lang="zh-CN" altLang="en-US" sz="1400" b="1"/>
                    </a:p>
                    <a:p>
                      <a:pPr algn="l"/>
                      <a:r>
                        <a:rPr lang="zh-CN" altLang="en-US" sz="1300"/>
                        <a:t>传统：你只能运营一个账号、服务一个行业、做好一个平台。</a:t>
                      </a:r>
                      <a:r>
                        <a:rPr lang="zh-CN" altLang="en-US" sz="1300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智硅AI可让你具备账号矩阵能力、跨行业能力、跨平台能力、副业与主业并行能力。</a:t>
                      </a:r>
                      <a:r>
                        <a:rPr lang="zh-CN" altLang="en-US" sz="1300"/>
                        <a:t>你的能力边界和职业选择，将从“一条赛道”扩张到“无限可能”。</a:t>
                      </a:r>
                      <a:endParaRPr lang="zh-CN" altLang="en-US" sz="1300"/>
                    </a:p>
                  </a:txBody>
                  <a:tcPr/>
                </a:tc>
              </a:tr>
              <a:tr h="1247775">
                <a:tc>
                  <a:txBody>
                    <a:bodyPr/>
                    <a:p>
                      <a:pPr algn="l"/>
                      <a:r>
                        <a:rPr lang="zh-CN" altLang="en-US" sz="1400" b="1"/>
                        <a:t>省钱 </a:t>
                      </a:r>
                      <a:r>
                        <a:rPr lang="en-US" altLang="zh-CN" sz="1400" b="1"/>
                        <a:t>—— </a:t>
                      </a:r>
                      <a:r>
                        <a:rPr lang="zh-CN" altLang="en-US" sz="1400" b="1"/>
                        <a:t>让每一分钱都花在刀刃上</a:t>
                      </a:r>
                      <a:endParaRPr lang="zh-CN" altLang="en-US" sz="1400" b="1"/>
                    </a:p>
                    <a:p>
                      <a:pPr algn="l">
                        <a:buClrTx/>
                        <a:buSzTx/>
                        <a:buFontTx/>
                      </a:pPr>
                      <a:r>
                        <a:rPr lang="zh-CN" altLang="en-US" sz="1300"/>
                        <a:t>花</a:t>
                      </a:r>
                      <a:r>
                        <a:rPr lang="en-US" altLang="zh-CN" sz="1300"/>
                        <a:t>1</a:t>
                      </a:r>
                      <a:r>
                        <a:rPr lang="zh-CN" altLang="en-US" sz="1300"/>
                        <a:t>万块钱，干</a:t>
                      </a:r>
                      <a:r>
                        <a:rPr lang="en-US" altLang="zh-CN" sz="1300"/>
                        <a:t>50</a:t>
                      </a:r>
                      <a:r>
                        <a:rPr lang="zh-CN" altLang="en-US" sz="1300"/>
                        <a:t>万的事，年成本节省可达</a:t>
                      </a:r>
                      <a:r>
                        <a:rPr lang="en-US" altLang="zh-CN" sz="1300"/>
                        <a:t>95%</a:t>
                      </a:r>
                      <a:r>
                        <a:rPr lang="zh-CN" altLang="en-US" sz="1300"/>
                        <a:t>左右。省下来的钱，可以用来扩大市场推广、产品研发升级、支付货款、管理升级、数智化、提升团队待遇</a:t>
                      </a:r>
                      <a:r>
                        <a:rPr lang="en-US" altLang="zh-CN" sz="1300"/>
                        <a:t>——</a:t>
                      </a:r>
                      <a:r>
                        <a:rPr lang="zh-CN" altLang="en-US" sz="1300"/>
                        <a:t>或者，让老板自己过得轻松一点。</a:t>
                      </a:r>
                      <a:r>
                        <a:rPr lang="zh-CN" altLang="en-US" sz="1300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省下的每一分钱，都是装进口袋的真金白银。</a:t>
                      </a:r>
                      <a:endParaRPr lang="zh-CN" altLang="en-US" sz="1300" b="1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algn="l"/>
                      <a:r>
                        <a:rPr lang="zh-CN" altLang="en-US" sz="1400" b="1"/>
                        <a:t>更长 </a:t>
                      </a:r>
                      <a:r>
                        <a:rPr lang="en-US" altLang="zh-CN" sz="1400" b="1"/>
                        <a:t>—— </a:t>
                      </a:r>
                      <a:r>
                        <a:rPr lang="zh-CN" altLang="en-US" sz="1400" b="1"/>
                        <a:t>从“青春饭”到“越老越值钱”</a:t>
                      </a:r>
                      <a:endParaRPr lang="zh-CN" altLang="en-US" sz="1400" b="1"/>
                    </a:p>
                    <a:p>
                      <a:pPr algn="l"/>
                      <a:r>
                        <a:rPr lang="zh-CN" altLang="en-US" sz="1300"/>
                        <a:t>传统：这是一个吃青春饭的行业。出外勤、熬夜剪片、追热点、长期创作灵感、高强度输出创意</a:t>
                      </a:r>
                      <a:r>
                        <a:rPr lang="en-US" altLang="zh-CN" sz="1300"/>
                        <a:t>——</a:t>
                      </a:r>
                      <a:r>
                        <a:rPr lang="zh-CN" altLang="en-US" sz="1300"/>
                        <a:t>对体力和精力的要求极高。</a:t>
                      </a:r>
                      <a:r>
                        <a:rPr lang="zh-CN" altLang="en-US" sz="1300" b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智硅AI改变了这个逻辑</a:t>
                      </a:r>
                      <a:r>
                        <a:rPr lang="zh-CN" altLang="en-US" sz="1300"/>
                        <a:t>，让你的职业生命，不是在年轻的时候耗尽体力和创意，而是在整个职业生涯中持续叠加能力。</a:t>
                      </a:r>
                      <a:endParaRPr lang="zh-CN" altLang="en-US" sz="13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491230" y="6450013"/>
            <a:ext cx="5080000" cy="337185"/>
          </a:xfrm>
          <a:prstGeom prst="rect">
            <a:avLst/>
          </a:prstGeom>
        </p:spPr>
        <p:txBody>
          <a:bodyPr>
            <a:spAutoFit/>
          </a:bodyPr>
          <a:p>
            <a:pPr algn="dist"/>
            <a:r>
              <a:rPr lang="zh-CN" altLang="en-US" sz="1600" b="1" i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以人为本</a:t>
            </a:r>
            <a:r>
              <a:rPr lang="en-US" altLang="zh-CN" sz="1600" b="1" i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1600" b="1" i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极致进化</a:t>
            </a:r>
            <a:r>
              <a:rPr lang="en-US" altLang="zh-CN" sz="1600" b="1" i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1600" b="1" i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共赢未来</a:t>
            </a:r>
            <a:endParaRPr lang="zh-CN" altLang="en-US" sz="1600" b="1" i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 descr="虎鲸-拥抱（透明）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4030" y="1179830"/>
            <a:ext cx="914400" cy="117983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03555" y="140970"/>
            <a:ext cx="5483860" cy="5981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六、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算一笔账：核心价值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总结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570230" y="779145"/>
            <a:ext cx="10551160" cy="495935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zh-CN" altLang="en-US" sz="2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智硅</a:t>
            </a:r>
            <a:r>
              <a:rPr lang="en-US" altLang="zh-CN" sz="2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核心价值总结：</a:t>
            </a:r>
            <a:r>
              <a:rPr lang="zh-CN" altLang="en-US" sz="2400">
                <a:solidFill>
                  <a:schemeClr val="accent3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将大公司</a:t>
            </a:r>
            <a:r>
              <a:rPr lang="en-US" altLang="zh-CN" sz="2400">
                <a:solidFill>
                  <a:schemeClr val="accent3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solidFill>
                  <a:schemeClr val="accent3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少数人拥有的</a:t>
            </a:r>
            <a:r>
              <a:rPr lang="zh-CN" altLang="en-US" sz="2400">
                <a:solidFill>
                  <a:schemeClr val="accent3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专业工具</a:t>
            </a:r>
            <a:r>
              <a:rPr lang="en-US" altLang="zh-CN" sz="2400">
                <a:solidFill>
                  <a:schemeClr val="accent3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/</a:t>
            </a:r>
            <a:r>
              <a:rPr lang="zh-CN" altLang="en-US" sz="2400">
                <a:solidFill>
                  <a:schemeClr val="accent3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专业能力</a:t>
            </a:r>
            <a:r>
              <a:rPr lang="zh-CN" altLang="en-US" sz="2400">
                <a:solidFill>
                  <a:schemeClr val="accent3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普惠化</a:t>
            </a:r>
            <a:endParaRPr lang="zh-CN" altLang="en-US" sz="2400">
              <a:solidFill>
                <a:schemeClr val="accent3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319145" y="1275080"/>
            <a:ext cx="8872855" cy="53174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>
              <a:buNone/>
            </a:pPr>
            <a:r>
              <a:rPr lang="zh-CN" altLang="en-US">
                <a:latin typeface="华康圆体W9" panose="020F0909000000000000" charset="-122"/>
                <a:ea typeface="华康圆体W9" panose="020F0909000000000000" charset="-122"/>
                <a:cs typeface="华康圆体W9" panose="020F0909000000000000" charset="-122"/>
                <a:sym typeface="+mn-ea"/>
              </a:rPr>
              <a:t>一套系统 = 6个岗位×24小时×全平台×全领域×全自动</a:t>
            </a:r>
            <a:r>
              <a:rPr lang="en-US" altLang="zh-CN">
                <a:latin typeface="华康圆体W9" panose="020F0909000000000000" charset="-122"/>
                <a:ea typeface="华康圆体W9" panose="020F0909000000000000" charset="-122"/>
                <a:cs typeface="华康圆体W9" panose="020F0909000000000000" charset="-122"/>
                <a:sym typeface="+mn-ea"/>
              </a:rPr>
              <a:t> </a:t>
            </a:r>
            <a:r>
              <a:rPr lang="zh-CN" altLang="en-US">
                <a:latin typeface="华康圆体W9" panose="020F0909000000000000" charset="-122"/>
                <a:ea typeface="华康圆体W9" panose="020F0909000000000000" charset="-122"/>
                <a:cs typeface="华康圆体W9" panose="020F0909000000000000" charset="-122"/>
                <a:sym typeface="+mn-ea"/>
              </a:rPr>
              <a:t>+ </a:t>
            </a:r>
            <a:r>
              <a:rPr lang="en-US" altLang="zh-CN">
                <a:latin typeface="华康圆体W9" panose="020F0909000000000000" charset="-122"/>
                <a:ea typeface="华康圆体W9" panose="020F0909000000000000" charset="-122"/>
                <a:cs typeface="华康圆体W9" panose="020F0909000000000000" charset="-122"/>
                <a:sym typeface="+mn-ea"/>
              </a:rPr>
              <a:t>10</a:t>
            </a:r>
            <a:r>
              <a:rPr lang="zh-CN" altLang="en-US">
                <a:latin typeface="华康圆体W9" panose="020F0909000000000000" charset="-122"/>
                <a:ea typeface="华康圆体W9" panose="020F0909000000000000" charset="-122"/>
                <a:cs typeface="华康圆体W9" panose="020F0909000000000000" charset="-122"/>
                <a:sym typeface="+mn-ea"/>
              </a:rPr>
              <a:t>台2160万次</a:t>
            </a:r>
            <a:r>
              <a:rPr lang="zh-CN" altLang="en-US">
                <a:latin typeface="华康圆体W9" panose="020F0909000000000000" charset="-122"/>
                <a:ea typeface="华康圆体W9" panose="020F0909000000000000" charset="-122"/>
                <a:cs typeface="华康圆体W9" panose="020F0909000000000000" charset="-122"/>
                <a:sym typeface="+mn-ea"/>
              </a:rPr>
              <a:t>曝光</a:t>
            </a:r>
            <a:r>
              <a:rPr lang="zh-CN" altLang="en-US">
                <a:latin typeface="华康圆体W9" panose="020F0909000000000000" charset="-122"/>
                <a:ea typeface="华康圆体W9" panose="020F0909000000000000" charset="-122"/>
                <a:cs typeface="华康圆体W9" panose="020F0909000000000000" charset="-122"/>
                <a:sym typeface="+mn-ea"/>
              </a:rPr>
              <a:t>/年</a:t>
            </a:r>
            <a:endParaRPr lang="zh-CN" altLang="en-US">
              <a:latin typeface="华康圆体W9" panose="020F0909000000000000" charset="-122"/>
              <a:ea typeface="华康圆体W9" panose="020F0909000000000000" charset="-122"/>
              <a:cs typeface="华康圆体W9" panose="020F0909000000000000" charset="-122"/>
              <a:sym typeface="+mn-ea"/>
            </a:endParaRPr>
          </a:p>
          <a:p>
            <a:pPr algn="l">
              <a:buNone/>
            </a:pPr>
            <a:endParaRPr lang="zh-CN" altLang="en-US">
              <a:latin typeface="华康圆体W9" panose="020F0909000000000000" charset="-122"/>
              <a:ea typeface="华康圆体W9" panose="020F0909000000000000" charset="-122"/>
              <a:cs typeface="华康圆体W9" panose="020F0909000000000000" charset="-122"/>
              <a:sym typeface="+mn-ea"/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价值一：极致的降本增效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最直接的价值在于用1个人的成本，替代6个人的团队。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客户直接收益：年度成本从50万+降至1-3万，节省95%以上。省下来的钱——扩大市场推广、产品研发升级、支付货款、管理升级——每一分都是装进口袋的真金白银。</a:t>
            </a:r>
            <a:endParaRPr lang="zh-CN" altLang="en-US">
              <a:latin typeface="方正仿宋_GB2312" panose="02000000000000000000" charset="-122"/>
              <a:ea typeface="方正仿宋_GB2312" panose="02000000000000000000" charset="-122"/>
              <a:cs typeface="方正仿宋_GB2312" panose="02000000000000000000" charset="-122"/>
              <a:sym typeface="+mn-ea"/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价值二：全自动 · 全平台 · 全覆盖——不增加人力，只增加产能。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客户直接收益：老板不需要懂运营、不需要懂平台规则、不需要担心团队管理——插电联网、开机即用，系统替老板干完所有活。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价值三：极低门槛——不需要学、不需要会、不需要懂。不是工具，是劳动力</a:t>
            </a:r>
            <a:r>
              <a:rPr lang="zh-CN" altLang="en-US">
                <a:sym typeface="+mn-ea"/>
              </a:rPr>
              <a:t>生产力。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客户直接收益：没有技术背景、没有运营经验、没有团队支持——没关系。只需要：1）插电联网；2）系统设置；3）上传素材（手机随手拍即可）。</a:t>
            </a:r>
            <a:r>
              <a:rPr lang="zh-CN" altLang="en-US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完成</a:t>
            </a:r>
            <a:r>
              <a:rPr lang="zh-CN" altLang="en-US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三步</a:t>
            </a:r>
            <a:r>
              <a:rPr lang="en-US" altLang="zh-CN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AI</a:t>
            </a:r>
            <a:r>
              <a:rPr lang="zh-CN" altLang="en-US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替你把活干完。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价值四：技术壁垒 + 安全合规——让客户睡得着觉。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技术架构和安全体系是客户长期放心使用的根本保障。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客户直接收益：不用担心封号、不用害怕违规、不用焦虑限流——系统的合规性让客户可以长期、稳定、放心地使用。</a:t>
            </a:r>
            <a:endParaRPr lang="zh-CN" altLang="en-US">
              <a:latin typeface="方正仿宋_GB2312" panose="02000000000000000000" charset="-122"/>
              <a:ea typeface="方正仿宋_GB2312" panose="02000000000000000000" charset="-122"/>
              <a:cs typeface="方正仿宋_GB2312" panose="02000000000000000000" charset="-122"/>
              <a:sym typeface="+mn-ea"/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价值五：流量资产化——让品牌拥有自己的数字资产。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sym typeface="+mn-ea"/>
              </a:rPr>
              <a:t>传统模式下，流量跟着达人走、跟着主播走，品牌方投入了资源却沉淀不下资产。</a:t>
            </a:r>
            <a:endParaRPr lang="zh-CN" altLang="en-US">
              <a:sym typeface="+mn-ea"/>
            </a:endParaRPr>
          </a:p>
          <a:p>
            <a:pPr algn="l">
              <a:buNone/>
            </a:pPr>
            <a:r>
              <a:rPr lang="zh-CN" altLang="en-US"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rPr>
              <a:t>客户直接收益：企业的投入不再“打水漂”，而是持续积累为品牌可用的数字资产。流量不跟人走，跟系统走。</a:t>
            </a:r>
            <a:endParaRPr lang="zh-CN" altLang="en-US">
              <a:sym typeface="+mn-ea"/>
            </a:endParaRPr>
          </a:p>
        </p:txBody>
      </p:sp>
      <p:pic>
        <p:nvPicPr>
          <p:cNvPr id="3" name="图片 2" descr="虎鲸-点赞（透明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55" y="1162685"/>
            <a:ext cx="2678430" cy="56400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七、应用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场景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982980" y="1336675"/>
          <a:ext cx="4235450" cy="5174615"/>
        </p:xfrm>
        <a:graphic>
          <a:graphicData uri="http://schemas.openxmlformats.org/drawingml/2006/table">
            <a:tbl>
              <a:tblPr/>
              <a:tblGrid>
                <a:gridCol w="679450"/>
                <a:gridCol w="1661160"/>
                <a:gridCol w="1894840"/>
              </a:tblGrid>
              <a:tr h="440055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 b="1">
                          <a:latin typeface="等线" panose="02010600030101010101" charset="-122"/>
                          <a:ea typeface="等线" panose="02010600030101010101" charset="-122"/>
                        </a:rPr>
                        <a:t>行业分类</a:t>
                      </a:r>
                      <a:endParaRPr lang="zh-CN" sz="9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 b="1">
                          <a:latin typeface="等线" panose="02010600030101010101" charset="-122"/>
                          <a:ea typeface="等线" panose="02010600030101010101" charset="-122"/>
                        </a:rPr>
                        <a:t>供应商类型</a:t>
                      </a:r>
                      <a:endParaRPr lang="zh-CN" sz="9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 b="1">
                          <a:latin typeface="等线" panose="02010600030101010101" charset="-122"/>
                          <a:ea typeface="等线" panose="02010600030101010101" charset="-122"/>
                        </a:rPr>
                        <a:t>目标客户</a:t>
                      </a:r>
                      <a:endParaRPr lang="zh-CN" sz="9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2455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 b="1">
                          <a:latin typeface="Arial" panose="020B0604020202020204"/>
                          <a:ea typeface="等线" panose="02010600030101010101" charset="-122"/>
                        </a:rPr>
                        <a:t>🏃 </a:t>
                      </a:r>
                      <a:r>
                        <a:rPr lang="zh-CN" sz="900" b="1">
                          <a:latin typeface="等线" panose="02010600030101010101" charset="-122"/>
                          <a:ea typeface="等线" panose="02010600030101010101" charset="-122"/>
                        </a:rPr>
                        <a:t>运动健身类</a:t>
                      </a:r>
                      <a:endParaRPr lang="zh-CN" sz="9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zh-CN" sz="9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健身器材供应商、瑜伽用品批发、游泳池设备供应、运动营养品代理、舞蹈地胶供应、攀岩设备厂家、运动康复设备、体测仪器供应、运动场地材料、击剑护具装备、搏击训练器材、乒乓球台供应、壁球场建设、保龄球设备、滑冰场制冷设备、蹦床设备厂家、高尔夫模拟器</a:t>
                      </a:r>
                      <a:endParaRPr lang="zh-CN" sz="9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健身房、私教工作室、瑜伽馆、普拉提工作室、游泳馆、水上乐园、体育用品店、舞蹈培训机构、艺术学校、攀岩馆、户外拓展基地、康复中心、运动医学诊所、理疗馆、体检中心、学校、篮球馆、网球场、足球场、击剑馆、拳击馆、格斗俱乐部、武馆、乒乓球馆、社区活动中心、壁球馆、高端会所、保龄球馆、娱乐中心、冰场、滑冰馆、蹦床公园、儿童乐园、高尔夫练习场、室内高尔夫馆</a:t>
                      </a:r>
                      <a:endParaRPr lang="zh-CN" sz="9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7282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 b="1">
                          <a:latin typeface="Arial" panose="020B0604020202020204"/>
                          <a:ea typeface="等线" panose="02010600030101010101" charset="-122"/>
                        </a:rPr>
                        <a:t>🍽️ </a:t>
                      </a:r>
                      <a:r>
                        <a:rPr lang="zh-CN" sz="900" b="1">
                          <a:latin typeface="等线" panose="02010600030101010101" charset="-122"/>
                          <a:ea typeface="等线" panose="02010600030101010101" charset="-122"/>
                        </a:rPr>
                        <a:t>餐饮供应链类</a:t>
                      </a:r>
                      <a:endParaRPr lang="zh-CN" sz="9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zh-CN" sz="9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食材配送平台、餐饮设备供应商、一次性餐具批发、调味品经销商、冷链物流服务、咖啡豆供应商、酒水经销商、商用厨房设计、油烟净化设备、制冰机供应商、烘焙原料批发、火锅底料厂家、奶茶原料供应、啤酒设备租赁、餐饮收银系统、外卖打包盒、商用洗碗机、食品检测服务</a:t>
                      </a:r>
                      <a:endParaRPr lang="zh-CN" sz="9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餐厅、食堂、酒店、新开餐厅、连锁餐饮、外卖餐厅、快餐店、中餐厅、火锅店、生鲜超市、西餐厅、咖啡馆、烘焙店、酒吧、</a:t>
                      </a:r>
                      <a:r>
                        <a:rPr lang="en-US" altLang="zh-CN" sz="900">
                          <a:latin typeface="Arial" panose="020B0604020202020204"/>
                          <a:ea typeface="等线" panose="02010600030101010101" charset="-122"/>
                        </a:rPr>
                        <a:t>KTV</a:t>
                      </a: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、中央厨房、烧烤店、奶茶店、饮品店、蛋糕店、面包房、串串店、大排档、啤酒屋、餐饮企业、食品厂</a:t>
                      </a:r>
                      <a:endParaRPr lang="zh-CN" sz="9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0203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 b="1">
                          <a:latin typeface="Arial" panose="020B0604020202020204"/>
                          <a:ea typeface="等线" panose="02010600030101010101" charset="-122"/>
                        </a:rPr>
                        <a:t>🏨 </a:t>
                      </a:r>
                      <a:r>
                        <a:rPr lang="zh-CN" sz="900" b="1">
                          <a:latin typeface="等线" panose="02010600030101010101" charset="-122"/>
                          <a:ea typeface="等线" panose="02010600030101010101" charset="-122"/>
                        </a:rPr>
                        <a:t>酒店民宿</a:t>
                      </a:r>
                      <a:r>
                        <a:rPr lang="zh-CN" sz="900" b="1">
                          <a:latin typeface="等线" panose="02010600030101010101" charset="-122"/>
                          <a:ea typeface="等线" panose="02010600030101010101" charset="-122"/>
                        </a:rPr>
                        <a:t>文旅类</a:t>
                      </a:r>
                      <a:endParaRPr lang="zh-CN" sz="9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9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zh-CN" sz="9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酒店用品批发、智能门锁厂家、床上用品供应、洗涤用品批发、民宿管理系统、酒店香氛系统、客房智能控制、酒店布草洗涤、迷你吧供应、客房清洁用品、景区、文创</a:t>
                      </a: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产品</a:t>
                      </a:r>
                      <a:endParaRPr lang="zh-CN" sz="9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酒店、民宿、客栈、公寓、养老院、宿舍、洗衣房、高端酒店、会所、</a:t>
                      </a:r>
                      <a:r>
                        <a:rPr lang="en-US" altLang="zh-CN" sz="900">
                          <a:latin typeface="Arial" panose="020B0604020202020204"/>
                          <a:ea typeface="等线" panose="02010600030101010101" charset="-122"/>
                        </a:rPr>
                        <a:t>SPA</a:t>
                      </a: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、医院、保洁公司、文旅集团、景区运营方、文创周边运营及</a:t>
                      </a:r>
                      <a:r>
                        <a:rPr lang="zh-CN" sz="900">
                          <a:latin typeface="等线" panose="02010600030101010101" charset="-122"/>
                          <a:ea typeface="等线" panose="02010600030101010101" charset="-122"/>
                        </a:rPr>
                        <a:t>店铺</a:t>
                      </a:r>
                      <a:endParaRPr lang="zh-CN" sz="9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zh-CN" sz="9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/>
          <p:nvPr>
            <p:custDataLst>
              <p:tags r:id="rId3"/>
            </p:custDataLst>
          </p:nvPr>
        </p:nvGraphicFramePr>
        <p:xfrm>
          <a:off x="6049645" y="1336675"/>
          <a:ext cx="5344795" cy="5213350"/>
        </p:xfrm>
        <a:graphic>
          <a:graphicData uri="http://schemas.openxmlformats.org/drawingml/2006/table">
            <a:tbl>
              <a:tblPr/>
              <a:tblGrid>
                <a:gridCol w="668655"/>
                <a:gridCol w="2284095"/>
                <a:gridCol w="2392045"/>
              </a:tblGrid>
              <a:tr h="194691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💇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美业健康类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1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zh-CN"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美甲用品批发、美发产品代理、纹绣耗材供应、</a:t>
                      </a: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SPA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用品供应、足浴设备厂家、推拿床生产商、养生茶饮批发、皮肤管理仪器、美容院拓客系统、美睫用品批发、半永久色料、美体塑形设备、产后修复仪器、中医理疗设备、拔罐刮痧用品、汗蒸房设备、美容院床品、美容院管理软件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美甲店、美容院、理发店、造型工作室、纹绣工作室、</a:t>
                      </a: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SPA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会所、养生馆、足疗店、按摩店、中医馆、茶馆、皮肤管理中心、美睫店、美容工作室、减肥中心、产后恢复中心、月子会所、理疗馆、洗浴中心、美发店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2908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🚗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汽车服务类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1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zh-CN"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汽车美容用品、轮胎批发商、汽车配件供应、充电桩设备商、洗车设备厂家、汽车镀晶产品、汽车香水批发、汽车脚垫批发、行车记录仪、汽车隔音材料、汽车检测设备、二手车检测服务、代驾管理系统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汽修厂、</a:t>
                      </a: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4S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店、轮胎店、汽修店、改装店、停车场、物业公司、洗车店、加油站、汽车美容店、汽车用品店、检测站、二手车商、代驾公司、酒店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736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🏠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家居装修类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装修材料批发、智能家居设备、家具工厂、灯具批发商、窗帘布艺厂家、地板供应商、全屋定制工厂、墙纸墙布厂家、硅藻泥涂料、集成吊顶、门窗型材、五金配件批发、防水材料、软装设计服务、</a:t>
                      </a: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3D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全景设计、甲醛检测治理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装修公司、施工队、房地产商、家具店、设计工作室、灯具店、窗帘店、软装公司、建材市场、建材店、定制家具店、墙纸店、门窗厂、新房业主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标题 1"/>
          <p:cNvSpPr>
            <a:spLocks noGrp="1"/>
          </p:cNvSpPr>
          <p:nvPr>
            <p:ph type="ctrTitle" idx="16385"/>
            <p:custDataLst>
              <p:tags r:id="rId4"/>
            </p:custDataLst>
          </p:nvPr>
        </p:nvSpPr>
        <p:spPr>
          <a:xfrm>
            <a:off x="2823210" y="770255"/>
            <a:ext cx="6544945" cy="450850"/>
          </a:xfrm>
        </p:spPr>
        <p:txBody>
          <a:bodyPr>
            <a:noAutofit/>
          </a:bodyPr>
          <a:p>
            <a:pPr algn="l">
              <a:lnSpc>
                <a:spcPct val="111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智硅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专业赋能</a:t>
            </a:r>
            <a:r>
              <a:rPr lang="zh-CN" altLang="en-US" sz="2400">
                <a:latin typeface="汉仪铸字美心体简" panose="00020600040101010101" charset="-122"/>
                <a:ea typeface="汉仪铸字美心体简" panose="00020600040101010101" charset="-122"/>
                <a:cs typeface="黑体" panose="02010609060101010101" charset="-122"/>
              </a:rPr>
              <a:t>一切需要流量和线上获客的需求</a:t>
            </a:r>
            <a:endParaRPr lang="zh-CN" altLang="en-US" sz="2400">
              <a:latin typeface="汉仪铸字美心体简" panose="00020600040101010101" charset="-122"/>
              <a:ea typeface="汉仪铸字美心体简" panose="0002060004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七、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应用场景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798830" y="1414780"/>
          <a:ext cx="4962525" cy="4281805"/>
        </p:xfrm>
        <a:graphic>
          <a:graphicData uri="http://schemas.openxmlformats.org/drawingml/2006/table">
            <a:tbl>
              <a:tblPr/>
              <a:tblGrid>
                <a:gridCol w="620395"/>
                <a:gridCol w="2121535"/>
                <a:gridCol w="2220595"/>
              </a:tblGrid>
              <a:tr h="166243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👶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母婴教育类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母婴用品批发、早教教具供应、儿童游乐设备、培训教材出版、课桌椅厂家、儿童摄影道具、婴儿游泳设备、小儿推拿培训、托育中心设备、儿童绘本批发、</a:t>
                      </a: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STEAM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教具、艺术培训画材、钢琴调律服务、舞蹈服装定制、教培招生系统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母婴店、月子中心、早教中心、幼儿园、儿童乐园、商场、培训机构、学校、儿童摄影店、影楼、婴儿游泳馆、母婴护理中心、月嫂公司、托育机构、绘本馆、科技培训机构、美术培训机构、画室、琴行、音乐培训机构、舞蹈培训机构、艺术团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6945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🐾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宠物服务类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宠物食品批发、宠物美容设备、宠物医疗器械、宠物寄养笼具、宠物烘干设备、宠物玩具批发、宠物殡葬服务、宠物摄影道具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宠物店、宠物医院、宠物美容店、诊所、宠物酒店、宠物乐园、宠物摄影工作室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6243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🎉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娱乐休闲类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100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lang="zh-CN"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KTV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音响设备、台球桌供应商、电竞设备批发、影院设备供应、剧本杀道具、桌游卡牌批发、麻将机供应、</a:t>
                      </a: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VR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设备租赁、密室逃脱道具、轰趴馆设备、电玩设备、射箭馆设备、卡拉</a:t>
                      </a: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OK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点歌系统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KTV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、酒吧、演艺厅、台球厅、休闲会所、网咖、电竞馆、私人影院、电影院、剧本杀店、密室逃脱、桌游吧、咖啡馆、棋牌室、茶楼、会所、</a:t>
                      </a:r>
                      <a:r>
                        <a:rPr lang="en-US" altLang="zh-CN" sz="1100">
                          <a:latin typeface="Arial" panose="020B0604020202020204"/>
                          <a:ea typeface="等线" panose="02010600030101010101" charset="-122"/>
                        </a:rPr>
                        <a:t>VR</a:t>
                      </a: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体验馆、商场、轰趴馆、派对场地、电玩城、游戏厅、射箭馆、户外拓展基地、餐厅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/>
          <p:nvPr>
            <p:custDataLst>
              <p:tags r:id="rId3"/>
            </p:custDataLst>
          </p:nvPr>
        </p:nvGraphicFramePr>
        <p:xfrm>
          <a:off x="6049010" y="1414145"/>
          <a:ext cx="5386705" cy="4282440"/>
        </p:xfrm>
        <a:graphic>
          <a:graphicData uri="http://schemas.openxmlformats.org/drawingml/2006/table">
            <a:tbl>
              <a:tblPr/>
              <a:tblGrid>
                <a:gridCol w="673100"/>
                <a:gridCol w="2303145"/>
                <a:gridCol w="2410460"/>
              </a:tblGrid>
              <a:tr h="140208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🏪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零售商超类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收银系统服务商、货架展柜厂家、防损设备供应、生鲜称重系统、冷柜冰柜供应、购物车购物篮、商超照明方案、商品防盗标签、会员管理系统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便利店、超市、商场、零售店、专卖店、菜市场、水果店、服装店、连锁店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1855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🏥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医疗健康类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诊所管理系统、医疗器械耗材、口腔设备供应、体检中心设备、药店货架、医用空气净化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诊所、社区医院、体检中心、医院、牙科诊所、口腔医院、药店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36650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🏢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办公商务类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办公家具批发、打印机租赁、办公用品配送、会议设备租赁、企业团建服务、商务礼品定制、工位隔断定制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企业、写字楼、联合办公、培训机构、学校、政府、酒店、会议中心、公司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1855">
                <a:tc>
                  <a:txBody>
                    <a:bodyPr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 b="1">
                          <a:latin typeface="Arial" panose="020B0604020202020204"/>
                          <a:ea typeface="等线" panose="02010600030101010101" charset="-122"/>
                        </a:rPr>
                        <a:t>🌱 </a:t>
                      </a:r>
                      <a:r>
                        <a:rPr lang="zh-CN" sz="1100" b="1">
                          <a:latin typeface="等线" panose="02010600030101010101" charset="-122"/>
                          <a:ea typeface="等线" panose="02010600030101010101" charset="-122"/>
                        </a:rPr>
                        <a:t>环保清洁类</a:t>
                      </a:r>
                      <a:endParaRPr lang="zh-CN" sz="1100" b="1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保洁公司耗材、垃圾分类设备、工业吸尘器、空气净化器租赁、除甲醛服务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sz="1100">
                          <a:latin typeface="等线" panose="02010600030101010101" charset="-122"/>
                          <a:ea typeface="等线" panose="02010600030101010101" charset="-122"/>
                        </a:rPr>
                        <a:t>保洁公司、物业公司、社区、商场、工厂、办公室、幼儿园、餐厅、装修公司、新房</a:t>
                      </a:r>
                      <a:endParaRPr lang="zh-CN" sz="1100"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76200" marR="76200" marT="38100" marB="19050" anchor="t" anchorCtr="0">
                    <a:lnL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EE0E3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0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823210" y="770255"/>
            <a:ext cx="6544945" cy="45085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1000"/>
              </a:lnSpc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智硅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专业赋能</a:t>
            </a:r>
            <a:r>
              <a:rPr lang="zh-CN" altLang="en-US" sz="2400">
                <a:latin typeface="汉仪铸字美心体简" panose="00020600040101010101" charset="-122"/>
                <a:ea typeface="汉仪铸字美心体简" panose="00020600040101010101" charset="-122"/>
                <a:cs typeface="黑体" panose="02010609060101010101" charset="-122"/>
              </a:rPr>
              <a:t>一切需要流量和线上获客的需求</a:t>
            </a:r>
            <a:endParaRPr lang="zh-CN" altLang="en-US" sz="2400">
              <a:latin typeface="汉仪铸字美心体简" panose="00020600040101010101" charset="-122"/>
              <a:ea typeface="汉仪铸字美心体简" panose="00020600040101010101" charset="-122"/>
              <a:cs typeface="黑体" panose="02010609060101010101" charset="-122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835025"/>
            <a:ext cx="11511280" cy="56642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餐饮、茶、酒、机器人租赁、自助咖啡机投放招商、商业地产招商、</a:t>
            </a:r>
            <a:r>
              <a:rPr 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网红店等</a:t>
            </a:r>
            <a:endParaRPr 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七、应用场景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举例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097186" name="图片占位符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126" b="126"/>
          <a:stretch>
            <a:fillRect/>
          </a:stretch>
        </p:blipFill>
        <p:spPr>
          <a:xfrm>
            <a:off x="3575685" y="1573530"/>
            <a:ext cx="2520950" cy="2191385"/>
          </a:xfrm>
          <a:custGeom>
            <a:avLst/>
            <a:gdLst>
              <a:gd name="sw" fmla="*/ 1 w 3969"/>
              <a:gd name="sh" fmla="*/ 1 h 2650"/>
              <a:gd name="mins" fmla="min sw sh"/>
              <a:gd name="dsw" fmla="+- 0 sw mins"/>
              <a:gd name="dsh" fmla="+- 0 sh mins"/>
              <a:gd name="p0x0" fmla="*/ 225 w 3969"/>
              <a:gd name="p0y0" fmla="*/ 0 h 2650"/>
              <a:gd name="p0x1" fmla="*/ 3744 w 3969"/>
              <a:gd name="p0y1" fmla="*/ 0 h 2650"/>
              <a:gd name="p0x2" fmla="*/ 3869 w 3969"/>
              <a:gd name="p0y2" fmla="*/ 0 h 2650"/>
              <a:gd name="p0x3" fmla="*/ 3969 w 3969"/>
              <a:gd name="p0y3" fmla="*/ 100 h 2650"/>
              <a:gd name="p0x4" fmla="*/ 3969 w 3969"/>
              <a:gd name="p0y4" fmla="*/ 225 h 2650"/>
              <a:gd name="p0x5" fmla="*/ 3969 w 3969"/>
              <a:gd name="p0y5" fmla="*/ 2650 h 2650"/>
              <a:gd name="p0x6" fmla="*/ 0 w 3969"/>
              <a:gd name="p0y6" fmla="*/ 2650 h 2650"/>
              <a:gd name="p0x7" fmla="*/ 0 w 3969"/>
              <a:gd name="p0y7" fmla="*/ 225 h 2650"/>
              <a:gd name="p0x8" fmla="*/ 0 w 3969"/>
              <a:gd name="p0y8" fmla="*/ 100 h 2650"/>
              <a:gd name="p0x9" fmla="*/ 100 w 3969"/>
              <a:gd name="p0y9" fmla="*/ 0 h 2650"/>
              <a:gd name="p0x10" fmla="*/ 225 w 3969"/>
              <a:gd name="p0y10" fmla="*/ 0 h 2650"/>
            </a:gdLst>
            <a:ahLst/>
            <a:cxnLst/>
            <a:pathLst>
              <a:path w="3970" h="2651">
                <a:moveTo>
                  <a:pt x="225" y="0"/>
                </a:moveTo>
                <a:lnTo>
                  <a:pt x="3745" y="0"/>
                </a:lnTo>
                <a:cubicBezTo>
                  <a:pt x="3871" y="-4"/>
                  <a:pt x="3973" y="112"/>
                  <a:pt x="3970" y="225"/>
                </a:cubicBezTo>
                <a:lnTo>
                  <a:pt x="3970" y="2651"/>
                </a:lnTo>
                <a:lnTo>
                  <a:pt x="0" y="2651"/>
                </a:lnTo>
                <a:lnTo>
                  <a:pt x="0" y="225"/>
                </a:lnTo>
                <a:cubicBezTo>
                  <a:pt x="-4" y="99"/>
                  <a:pt x="112" y="-3"/>
                  <a:pt x="225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</p:spPr>
      </p:pic>
      <p:pic>
        <p:nvPicPr>
          <p:cNvPr id="2097187" name="图片占位符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t="138" b="138"/>
          <a:stretch>
            <a:fillRect/>
          </a:stretch>
        </p:blipFill>
        <p:spPr>
          <a:xfrm>
            <a:off x="703580" y="1573530"/>
            <a:ext cx="2540000" cy="2209800"/>
          </a:xfrm>
          <a:custGeom>
            <a:av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avLst>
            <a:gdLst>
              <a:gd name="connisteX0-1" fmla="*/ 0 w 2540000"/>
              <a:gd name="connsiteY0-2" fmla="*/ 203200 h 2209800"/>
              <a:gd name="connisteX1-3" fmla="*/ 203200 w 2540000"/>
              <a:gd name="connsiteY1-4" fmla="*/ 0 h 2209800"/>
              <a:gd name="connisteX2-5" fmla="*/ 2540000 w 2540000"/>
              <a:gd name="connsiteY2-6" fmla="*/ 0 h 2209800"/>
              <a:gd name="connisteX3-7" fmla="*/ 2540000 w 2540000"/>
              <a:gd name="connsiteY3-8" fmla="*/ 2209800 h 2209800"/>
              <a:gd name="connisteX4-9" fmla="*/ 203200 w 2540000"/>
              <a:gd name="connsiteY4-10" fmla="*/ 2209800 h 2209800"/>
              <a:gd name="connisteX5-11" fmla="*/ 0 w 2540000"/>
              <a:gd name="connsiteY5-12" fmla="*/ 2006600 h 2209800"/>
              <a:gd name="connisteX6-13" fmla="*/ 0 w 2540000"/>
              <a:gd name="connsiteY6-14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0-1" y="connsiteY0-2"/>
              </a:cxn>
              <a:cxn ang="0">
                <a:pos x="connisteX1-3" y="connsiteY1-4"/>
              </a:cxn>
              <a:cxn ang="0">
                <a:pos x="connisteX2-5" y="connsiteY2-6"/>
              </a:cxn>
              <a:cxn ang="0">
                <a:pos x="connisteX3-7" y="connsiteY3-8"/>
              </a:cxn>
              <a:cxn ang="0">
                <a:pos x="connisteX4-9" y="connsiteY4-10"/>
              </a:cxn>
              <a:cxn ang="0">
                <a:pos x="connisteX5-11" y="connsiteY5-12"/>
              </a:cxn>
              <a:cxn ang="0">
                <a:pos x="connisteX6-13" y="connsiteY6-14"/>
              </a:cxn>
            </a:cxnLst>
            <a:rect l="0" t="0" r="r" b="b"/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</p:pic>
      <p:pic>
        <p:nvPicPr>
          <p:cNvPr id="3" name="图片 2" descr="透明(100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pic>
        <p:nvPicPr>
          <p:cNvPr id="8" name="图片占位符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138" b="138"/>
          <a:stretch>
            <a:fillRect/>
          </a:stretch>
        </p:blipFill>
        <p:spPr>
          <a:xfrm>
            <a:off x="6407785" y="1573213"/>
            <a:ext cx="2540000" cy="2209800"/>
          </a:xfrm>
          <a:custGeom>
            <a:av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avLst>
            <a:gdLst>
              <a:gd name="connisteX0-1" fmla="*/ 0 w 2540000"/>
              <a:gd name="connsiteY0-2" fmla="*/ 203200 h 2209800"/>
              <a:gd name="connisteX1-3" fmla="*/ 203200 w 2540000"/>
              <a:gd name="connsiteY1-4" fmla="*/ 0 h 2209800"/>
              <a:gd name="connisteX2-5" fmla="*/ 2540000 w 2540000"/>
              <a:gd name="connsiteY2-6" fmla="*/ 0 h 2209800"/>
              <a:gd name="connisteX3-7" fmla="*/ 2540000 w 2540000"/>
              <a:gd name="connsiteY3-8" fmla="*/ 2209800 h 2209800"/>
              <a:gd name="connisteX4-9" fmla="*/ 203200 w 2540000"/>
              <a:gd name="connsiteY4-10" fmla="*/ 2209800 h 2209800"/>
              <a:gd name="connisteX5-11" fmla="*/ 0 w 2540000"/>
              <a:gd name="connsiteY5-12" fmla="*/ 2006600 h 2209800"/>
              <a:gd name="connisteX6-13" fmla="*/ 0 w 2540000"/>
              <a:gd name="connsiteY6-14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0-1" y="connsiteY0-2"/>
              </a:cxn>
              <a:cxn ang="0">
                <a:pos x="connisteX1-3" y="connsiteY1-4"/>
              </a:cxn>
              <a:cxn ang="0">
                <a:pos x="connisteX2-5" y="connsiteY2-6"/>
              </a:cxn>
              <a:cxn ang="0">
                <a:pos x="connisteX3-7" y="connsiteY3-8"/>
              </a:cxn>
              <a:cxn ang="0">
                <a:pos x="connisteX4-9" y="connsiteY4-10"/>
              </a:cxn>
              <a:cxn ang="0">
                <a:pos x="connisteX5-11" y="connsiteY5-12"/>
              </a:cxn>
              <a:cxn ang="0">
                <a:pos x="connisteX6-13" y="connsiteY6-14"/>
              </a:cxn>
            </a:cxnLst>
            <a:rect l="0" t="0" r="r" b="b"/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</p:pic>
      <p:pic>
        <p:nvPicPr>
          <p:cNvPr id="9" name="图片占位符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t="138" b="138"/>
          <a:stretch>
            <a:fillRect/>
          </a:stretch>
        </p:blipFill>
        <p:spPr>
          <a:xfrm>
            <a:off x="9252585" y="1511618"/>
            <a:ext cx="2540000" cy="2209800"/>
          </a:xfrm>
          <a:custGeom>
            <a:av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avLst>
            <a:gdLst>
              <a:gd name="connisteX0-1" fmla="*/ 0 w 2540000"/>
              <a:gd name="connsiteY0-2" fmla="*/ 203200 h 2209800"/>
              <a:gd name="connisteX1-3" fmla="*/ 203200 w 2540000"/>
              <a:gd name="connsiteY1-4" fmla="*/ 0 h 2209800"/>
              <a:gd name="connisteX2-5" fmla="*/ 2540000 w 2540000"/>
              <a:gd name="connsiteY2-6" fmla="*/ 0 h 2209800"/>
              <a:gd name="connisteX3-7" fmla="*/ 2540000 w 2540000"/>
              <a:gd name="connsiteY3-8" fmla="*/ 2209800 h 2209800"/>
              <a:gd name="connisteX4-9" fmla="*/ 203200 w 2540000"/>
              <a:gd name="connsiteY4-10" fmla="*/ 2209800 h 2209800"/>
              <a:gd name="connisteX5-11" fmla="*/ 0 w 2540000"/>
              <a:gd name="connsiteY5-12" fmla="*/ 2006600 h 2209800"/>
              <a:gd name="connisteX6-13" fmla="*/ 0 w 2540000"/>
              <a:gd name="connsiteY6-14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0-1" y="connsiteY0-2"/>
              </a:cxn>
              <a:cxn ang="0">
                <a:pos x="connisteX1-3" y="connsiteY1-4"/>
              </a:cxn>
              <a:cxn ang="0">
                <a:pos x="connisteX2-5" y="connsiteY2-6"/>
              </a:cxn>
              <a:cxn ang="0">
                <a:pos x="connisteX3-7" y="connsiteY3-8"/>
              </a:cxn>
              <a:cxn ang="0">
                <a:pos x="connisteX4-9" y="connsiteY4-10"/>
              </a:cxn>
              <a:cxn ang="0">
                <a:pos x="connisteX5-11" y="connsiteY5-12"/>
              </a:cxn>
              <a:cxn ang="0">
                <a:pos x="connisteX6-13" y="connsiteY6-14"/>
              </a:cxn>
            </a:cxnLst>
            <a:rect l="0" t="0" r="r" b="b"/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</p:pic>
      <p:sp>
        <p:nvSpPr>
          <p:cNvPr id="46" name="文本占位符 9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770255" y="4530725"/>
            <a:ext cx="7823200" cy="203263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spc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</a:pPr>
            <a:endParaRPr lang="zh-CN" altLang="en-US">
              <a:solidFill>
                <a:schemeClr val="accent4"/>
              </a:solidFill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64490" y="3879215"/>
            <a:ext cx="11756390" cy="2978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4"/>
                </a:solidFill>
                <a:sym typeface="+mn-ea"/>
              </a:rPr>
              <a:t>特点：一店一老板、夫妻档、加盟店、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服务辐射小、高度依赖区域客流</a:t>
            </a:r>
            <a:endParaRPr lang="zh-CN" altLang="en-US">
              <a:solidFill>
                <a:schemeClr val="accent4"/>
              </a:solidFill>
            </a:endParaRPr>
          </a:p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4"/>
                </a:solidFill>
                <a:sym typeface="+mn-ea"/>
              </a:rPr>
              <a:t>痛点：没意识、没能力、没时间、没预算、没人手、没流量、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易封号</a:t>
            </a:r>
            <a:endParaRPr lang="zh-CN" altLang="en-US">
              <a:solidFill>
                <a:schemeClr val="accent4"/>
              </a:solidFill>
              <a:sym typeface="+mn-ea"/>
            </a:endParaRPr>
          </a:p>
          <a:p>
            <a:pPr algn="l">
              <a:lnSpc>
                <a:spcPct val="125000"/>
              </a:lnSpc>
            </a:pPr>
            <a:endParaRPr lang="zh-CN" altLang="en-US">
              <a:solidFill>
                <a:schemeClr val="accent4"/>
              </a:solidFill>
            </a:endParaRPr>
          </a:p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4"/>
                </a:solidFill>
                <a:sym typeface="+mn-ea"/>
              </a:rPr>
              <a:t>解决方案：每个店放一台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数字员工手机，做好单店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IP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人设，单店专属地理位置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+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单店专属流量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+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专属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私域</a:t>
            </a:r>
            <a:endParaRPr lang="zh-CN" altLang="en-US">
              <a:solidFill>
                <a:schemeClr val="accent4"/>
              </a:solidFill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4"/>
                </a:solidFill>
                <a:sym typeface="+mn-ea"/>
              </a:rPr>
              <a:t>❶店长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/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员工上传足够的产品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/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工作图片、视频（单个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3~5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秒为宜）开启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24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小时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自动化混剪、发布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任务</a:t>
            </a:r>
            <a:endParaRPr lang="zh-CN" altLang="en-US">
              <a:solidFill>
                <a:schemeClr val="accent4"/>
              </a:solidFill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4"/>
                </a:solidFill>
                <a:sym typeface="+mn-ea"/>
              </a:rPr>
              <a:t>❷设置好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客服，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全自动执行主动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/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被动获客的客服任务，客户高意向时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客服自动拉真人微信、客户建群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做成交</a:t>
            </a:r>
            <a:endParaRPr lang="zh-CN" altLang="en-US">
              <a:solidFill>
                <a:schemeClr val="accent4"/>
              </a:solidFill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4"/>
                </a:solidFill>
                <a:sym typeface="+mn-ea"/>
              </a:rPr>
              <a:t>❸做好个人形象克隆，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全自动、专业化、高质量打造个人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IP/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单店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IP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，随时可选口播、形象出镜、手动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/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自动任务</a:t>
            </a:r>
            <a:endParaRPr lang="zh-CN" altLang="en-US">
              <a:solidFill>
                <a:schemeClr val="accent4"/>
              </a:solidFill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accent4"/>
                </a:solidFill>
                <a:sym typeface="+mn-ea"/>
              </a:rPr>
              <a:t>❹全天候关注周边同行评论区及留言，执行同城截流获客任务，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客服自动引导客户留资、加好友到单店</a:t>
            </a:r>
            <a:r>
              <a:rPr lang="en-US" altLang="zh-CN">
                <a:solidFill>
                  <a:schemeClr val="accent4"/>
                </a:solidFill>
                <a:sym typeface="+mn-ea"/>
              </a:rPr>
              <a:t>/</a:t>
            </a:r>
            <a:r>
              <a:rPr lang="zh-CN" altLang="en-US">
                <a:solidFill>
                  <a:schemeClr val="accent4"/>
                </a:solidFill>
                <a:sym typeface="+mn-ea"/>
              </a:rPr>
              <a:t>老板私域</a:t>
            </a:r>
            <a:endParaRPr lang="zh-CN" altLang="en-US">
              <a:solidFill>
                <a:schemeClr val="accent4"/>
              </a:solidFill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652145"/>
            <a:ext cx="11353165" cy="566420"/>
          </a:xfrm>
        </p:spPr>
        <p:txBody>
          <a:bodyPr>
            <a:normAutofit fontScale="90000"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乡村振兴、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下乡、个人副业、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小成本创业（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亿灵活就业人口与经济下行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的返乡潮）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七、应用场景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举例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097186" name="图片占位符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12" b="12"/>
          <a:stretch>
            <a:fillRect/>
          </a:stretch>
        </p:blipFill>
        <p:spPr>
          <a:xfrm>
            <a:off x="873761" y="1336676"/>
            <a:ext cx="10446384" cy="4077969"/>
          </a:xfrm>
          <a:custGeom>
            <a:avLst/>
            <a:gdLst>
              <a:gd name="sw" fmla="*/ 1 w 16450"/>
              <a:gd name="sh" fmla="*/ 1 h 6421"/>
              <a:gd name="mins" fmla="min sw sh"/>
              <a:gd name="dsw" fmla="+- 0 sw mins"/>
              <a:gd name="dsh" fmla="+- 0 sh mins"/>
              <a:gd name="p0x0" fmla="*/ 225 w 16450"/>
              <a:gd name="p0y0" fmla="*/ 0 h 6421"/>
              <a:gd name="p0x1" fmla="*/ 16225 w 16450"/>
              <a:gd name="p0y1" fmla="*/ 0 h 6421"/>
              <a:gd name="p0x2" fmla="*/ 16350 w 16450"/>
              <a:gd name="p0y2" fmla="*/ 0 h 6421"/>
              <a:gd name="p0x3" fmla="*/ 16450 w 16450"/>
              <a:gd name="p0y3" fmla="*/ 100 h 6421"/>
              <a:gd name="p0x4" fmla="*/ 16450 w 16450"/>
              <a:gd name="p0y4" fmla="*/ 225 h 6421"/>
              <a:gd name="p0x5" fmla="*/ 16450 w 16450"/>
              <a:gd name="p0y5" fmla="*/ 6421 h 6421"/>
              <a:gd name="p0x6" fmla="*/ 0 w 16450"/>
              <a:gd name="p0y6" fmla="*/ 6421 h 6421"/>
              <a:gd name="p0x7" fmla="*/ 0 w 16450"/>
              <a:gd name="p0y7" fmla="*/ 225 h 6421"/>
              <a:gd name="p0x8" fmla="*/ 0 w 16450"/>
              <a:gd name="p0y8" fmla="*/ 100 h 6421"/>
              <a:gd name="p0x9" fmla="*/ 100 w 16450"/>
              <a:gd name="p0y9" fmla="*/ 0 h 6421"/>
              <a:gd name="p0x10" fmla="*/ 225 w 16450"/>
              <a:gd name="p0y10" fmla="*/ 0 h 642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lnTo>
                  <a:pt x="p0x6" y="p0y6"/>
                </a:lnTo>
                <a:lnTo>
                  <a:pt x="p0x7" y="p0y7"/>
                </a:lnTo>
                <a:cubicBezTo>
                  <a:pt x="p0x8" y="p0y8"/>
                  <a:pt x="p0x9" y="p0y9"/>
                  <a:pt x="p0x10" y="p0y1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</p:spPr>
      </p:pic>
      <p:pic>
        <p:nvPicPr>
          <p:cNvPr id="3" name="图片 2" descr="透明(100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7" r="7"/>
          <a:stretch>
            <a:fillRect/>
          </a:stretch>
        </p:blipFill>
        <p:spPr>
          <a:xfrm>
            <a:off x="0" y="1048385"/>
            <a:ext cx="12192000" cy="476059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210820" y="5582285"/>
            <a:ext cx="11981180" cy="12757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25000"/>
              </a:lnSpc>
            </a:pPr>
            <a:r>
              <a:rPr lang="zh-CN" altLang="en-US" sz="1600">
                <a:solidFill>
                  <a:schemeClr val="accent4"/>
                </a:solidFill>
                <a:sym typeface="+mn-ea"/>
              </a:rPr>
              <a:t>特点：农村特产没销路、农民增收途径少、富余劳动力工作不饱和、城市居民看不到吃不到健康新鲜果蔬粮食</a:t>
            </a:r>
            <a:endParaRPr lang="zh-CN" altLang="en-US" sz="1600">
              <a:solidFill>
                <a:schemeClr val="accent4"/>
              </a:solidFill>
            </a:endParaRPr>
          </a:p>
          <a:p>
            <a:pPr algn="l">
              <a:lnSpc>
                <a:spcPct val="125000"/>
              </a:lnSpc>
            </a:pPr>
            <a:r>
              <a:rPr lang="zh-CN" altLang="en-US" sz="1600">
                <a:solidFill>
                  <a:schemeClr val="accent4"/>
                </a:solidFill>
                <a:sym typeface="+mn-ea"/>
              </a:rPr>
              <a:t>痛点：没意识、没能力、没时间、没预算、没人手、没收入、没动力、没创意、难坚持</a:t>
            </a:r>
            <a:endParaRPr lang="zh-CN" altLang="en-US" sz="1600">
              <a:solidFill>
                <a:schemeClr val="accent4"/>
              </a:solidFill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1600">
                <a:solidFill>
                  <a:schemeClr val="accent4"/>
                </a:solidFill>
                <a:sym typeface="+mn-ea"/>
              </a:rPr>
              <a:t>解决方案：一村一手机，一村一</a:t>
            </a:r>
            <a:r>
              <a:rPr lang="en-US" altLang="zh-CN" sz="1600">
                <a:solidFill>
                  <a:schemeClr val="accent4"/>
                </a:solidFill>
                <a:sym typeface="+mn-ea"/>
              </a:rPr>
              <a:t> IP</a:t>
            </a:r>
            <a:r>
              <a:rPr lang="zh-CN" altLang="en-US" sz="1600">
                <a:solidFill>
                  <a:schemeClr val="accent4"/>
                </a:solidFill>
                <a:sym typeface="+mn-ea"/>
              </a:rPr>
              <a:t>，</a:t>
            </a:r>
            <a:r>
              <a:rPr lang="en-US" altLang="zh-CN" sz="1600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 sz="1600">
                <a:solidFill>
                  <a:schemeClr val="accent4"/>
                </a:solidFill>
                <a:sym typeface="+mn-ea"/>
              </a:rPr>
              <a:t>手机</a:t>
            </a:r>
            <a:r>
              <a:rPr lang="zh-CN" altLang="en-US" sz="1600">
                <a:solidFill>
                  <a:schemeClr val="accent4"/>
                </a:solidFill>
                <a:sym typeface="+mn-ea"/>
              </a:rPr>
              <a:t>自动在抖音、快手、小红书、微信视频号</a:t>
            </a:r>
            <a:r>
              <a:rPr lang="en-US" altLang="zh-CN" sz="1600">
                <a:solidFill>
                  <a:schemeClr val="accent4"/>
                </a:solidFill>
                <a:sym typeface="+mn-ea"/>
              </a:rPr>
              <a:t>+</a:t>
            </a:r>
            <a:r>
              <a:rPr lang="zh-CN" altLang="en-US" sz="1600">
                <a:solidFill>
                  <a:schemeClr val="accent4"/>
                </a:solidFill>
                <a:sym typeface="+mn-ea"/>
              </a:rPr>
              <a:t>朋友圈四大主流平台做产品推广</a:t>
            </a:r>
            <a:r>
              <a:rPr lang="en-US" altLang="zh-CN" sz="1600">
                <a:solidFill>
                  <a:schemeClr val="accent4"/>
                </a:solidFill>
                <a:sym typeface="+mn-ea"/>
              </a:rPr>
              <a:t>/</a:t>
            </a:r>
            <a:r>
              <a:rPr lang="zh-CN" altLang="en-US" sz="1600">
                <a:solidFill>
                  <a:schemeClr val="accent4"/>
                </a:solidFill>
                <a:sym typeface="+mn-ea"/>
              </a:rPr>
              <a:t>文旅推广</a:t>
            </a:r>
            <a:endParaRPr lang="zh-CN" altLang="en-US" sz="1600">
              <a:solidFill>
                <a:schemeClr val="accent4"/>
              </a:solidFill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1600">
                <a:solidFill>
                  <a:schemeClr val="accent4"/>
                </a:solidFill>
                <a:sym typeface="+mn-ea"/>
              </a:rPr>
              <a:t>种养植户提供素材给村委会</a:t>
            </a:r>
            <a:r>
              <a:rPr lang="en-US" altLang="zh-CN" sz="1600">
                <a:solidFill>
                  <a:schemeClr val="accent4"/>
                </a:solidFill>
                <a:sym typeface="+mn-ea"/>
              </a:rPr>
              <a:t>/</a:t>
            </a:r>
            <a:r>
              <a:rPr lang="zh-CN" altLang="en-US" sz="1600">
                <a:solidFill>
                  <a:schemeClr val="accent4"/>
                </a:solidFill>
                <a:sym typeface="+mn-ea"/>
              </a:rPr>
              <a:t>驻村大学生做线上宣传和</a:t>
            </a:r>
            <a:r>
              <a:rPr lang="en-US" altLang="zh-CN" sz="1600">
                <a:solidFill>
                  <a:schemeClr val="accent4"/>
                </a:solidFill>
                <a:sym typeface="+mn-ea"/>
              </a:rPr>
              <a:t>AI</a:t>
            </a:r>
            <a:r>
              <a:rPr lang="zh-CN" altLang="en-US" sz="1600">
                <a:solidFill>
                  <a:schemeClr val="accent4"/>
                </a:solidFill>
                <a:sym typeface="+mn-ea"/>
              </a:rPr>
              <a:t>客服获客，城市居民线上下单、城区门店线下提货</a:t>
            </a:r>
            <a:endParaRPr lang="zh-CN" altLang="en-US" sz="1600">
              <a:solidFill>
                <a:schemeClr val="accent4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652145"/>
            <a:ext cx="10516870" cy="56642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、总部招商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加盟、</a:t>
            </a:r>
            <a:r>
              <a:rPr 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连锁上市公司（</a:t>
            </a:r>
            <a:r>
              <a:rPr 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酒水行业等）</a:t>
            </a:r>
            <a:endParaRPr 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七、应用场景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举例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透明(10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18945" y="2172335"/>
            <a:ext cx="9107805" cy="269557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直接赋能：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矩阵布局可轻松达到千万级甚至亿级播放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年，极大赋能老板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IP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打造、企业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IP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打造、品牌打造、产品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新品推广、总部巨量流量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赋能、加盟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连锁招商（加盟店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连锁店还可以截流同城流量）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总部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1~3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人可管理、控制全国各地超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1000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部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AI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终端，所有数据、客户资料等数据资产归总部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所有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连锁公司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上市公司：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存在大需求、大应用、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大效果（可做财务报表合并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模式）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endParaRPr lang="zh-CN" altLang="en-US"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defTabSz="266700"/>
            <a:r>
              <a:rPr lang="zh-CN" altLang="en-US" sz="1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财务模型</a:t>
            </a:r>
            <a:r>
              <a:rPr lang="en-US" altLang="zh-CN" sz="1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lang="zh-CN" altLang="en-US" sz="16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AI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手机价格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万元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台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× 2 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台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店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× 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全国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 1000 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个加盟店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≈ </a:t>
            </a:r>
            <a:r>
              <a:rPr 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2000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万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年潜在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GMV</a:t>
            </a:r>
            <a:endParaRPr lang="zh-CN" altLang="en-US"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652145"/>
            <a:ext cx="10516870" cy="56642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文旅</a:t>
            </a:r>
            <a:r>
              <a:rPr 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行业</a:t>
            </a:r>
            <a:endParaRPr 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七、应用场景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举例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透明(10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苍岚行书" panose="02000503000000000000" charset="-122"/>
                <a:ea typeface="苍岚行书" panose="02000503000000000000" charset="-122"/>
                <a:cs typeface="苍岚行书" panose="02000503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苍岚行书" panose="02000503000000000000" charset="-122"/>
              <a:ea typeface="苍岚行书" panose="02000503000000000000" charset="-122"/>
              <a:cs typeface="苍岚行书" panose="02000503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4394835"/>
            <a:ext cx="8447405" cy="24301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文旅集团合作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XXX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景区作为试点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推广至全省景区</a:t>
            </a:r>
            <a:endParaRPr lang="zh-CN" altLang="en-US"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每个景区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30–100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名员工，但运营人员只有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10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人，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严重不够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indent="-228600" defTabSz="266700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buFont typeface="Times New Roman" panose="02020603050405020304"/>
              <a:buChar char="•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个人账号受清网行动限制，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个员工只能有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个账号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→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团队矩阵起不来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indent="-228600" defTabSz="266700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buFont typeface="Times New Roman" panose="02020603050405020304"/>
              <a:buChar char="•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配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100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台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AI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手机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瞬间起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100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个账号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× 4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个平台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= 400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个矩阵账号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indent="-228600" defTabSz="266700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buFont typeface="Times New Roman" panose="02020603050405020304"/>
              <a:buChar char="•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年内容曝光保守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亿次，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实现「景区周边 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100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公里全覆盖」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defTabSz="266700"/>
            <a:endParaRPr lang="zh-CN" altLang="en-US"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defTabSz="266700"/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财务模型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景区版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19,800/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台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× 100 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台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× XX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省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 600 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个景区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≈ 11.8 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亿潜在 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GMV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413885" y="498475"/>
            <a:ext cx="3521710" cy="390144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8008620" y="493395"/>
            <a:ext cx="4135120" cy="62928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" y="1081405"/>
            <a:ext cx="4262120" cy="303149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sp>
        <p:nvSpPr>
          <p:cNvPr id="104864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652145"/>
            <a:ext cx="10516870" cy="56642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OPC 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创业孵化器(某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市模式)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3555" y="140970"/>
            <a:ext cx="5744210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七、应用场景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举例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透明(10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graphicFrame>
        <p:nvGraphicFramePr>
          <p:cNvPr id="6" name="表格 5"/>
          <p:cNvGraphicFramePr/>
          <p:nvPr/>
        </p:nvGraphicFramePr>
        <p:xfrm>
          <a:off x="351790" y="1176020"/>
          <a:ext cx="5816600" cy="0"/>
        </p:xfrm>
        <a:graphic>
          <a:graphicData uri="http://schemas.openxmlformats.org/drawingml/2006/table">
            <a:tbl>
              <a:tblPr/>
              <a:tblGrid>
                <a:gridCol w="1397000"/>
                <a:gridCol w="1143000"/>
                <a:gridCol w="3276600"/>
              </a:tblGrid>
              <a:tr h="0"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资源方</a:t>
                      </a:r>
                      <a:endParaRPr lang="zh-CN" sz="14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贡献</a:t>
                      </a:r>
                      <a:endParaRPr lang="zh-CN" sz="14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收益</a:t>
                      </a:r>
                      <a:endParaRPr lang="zh-CN" sz="14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政府</a:t>
                      </a:r>
                      <a:endParaRPr 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3–5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年免租场地</a:t>
                      </a:r>
                      <a:endParaRPr lang="zh-CN" altLang="en-US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完成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OPC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一刻钟生活圈考核任务</a:t>
                      </a:r>
                      <a:endParaRPr lang="zh-CN" altLang="en-US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投资人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承担装修费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30–50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万</a:t>
                      </a:r>
                      <a:endParaRPr lang="zh-CN" altLang="en-US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场地租金回本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+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后续抽成</a:t>
                      </a:r>
                      <a:endParaRPr lang="zh-CN" altLang="en-US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合资运营方</a:t>
                      </a:r>
                      <a:endParaRPr 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拿政府场地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+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招创业者</a:t>
                      </a:r>
                      <a:endParaRPr lang="zh-CN" altLang="en-US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卖工位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+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卖 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手机</a:t>
                      </a:r>
                      <a:endParaRPr lang="zh-CN" altLang="en-US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351790" y="3344545"/>
            <a:ext cx="5816600" cy="313182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 </a:t>
            </a:r>
            <a:endParaRPr lang="en-US" altLang="zh-CN" sz="160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工位定价对比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(XX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高铁站附近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):</a:t>
            </a:r>
            <a:endParaRPr lang="en-US" altLang="zh-CN"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indent="-228600" defTabSz="266700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buFont typeface="Times New Roman" panose="02020603050405020304"/>
              <a:buChar char="•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市场价工位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:1,200–1,500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月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indent="-228600" defTabSz="266700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buFont typeface="Times New Roman" panose="02020603050405020304"/>
              <a:buChar char="•"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OPC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孵化器工位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:300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看似亏本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indent="-228600" defTabSz="266700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buFont typeface="Times New Roman" panose="02020603050405020304"/>
              <a:buChar char="•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但每个创业者必配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1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台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AI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手机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日均算力消耗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30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元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月均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900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元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 defTabSz="266700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综合月收入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:300 + 900 = 1,200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元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/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工位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 algn="r" defTabSz="266700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成本仅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30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元算力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+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摊销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47765" y="736600"/>
            <a:ext cx="4972050" cy="4178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lnSpc>
                <a:spcPct val="133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100 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个工位的孵化器年化测算</a:t>
            </a:r>
            <a:r>
              <a:rPr lang="en-US" altLang="zh-CN"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8" name="表格 7"/>
          <p:cNvGraphicFramePr/>
          <p:nvPr/>
        </p:nvGraphicFramePr>
        <p:xfrm>
          <a:off x="6298565" y="1176655"/>
          <a:ext cx="5816600" cy="3137535"/>
        </p:xfrm>
        <a:graphic>
          <a:graphicData uri="http://schemas.openxmlformats.org/drawingml/2006/table">
            <a:tbl>
              <a:tblPr/>
              <a:tblGrid>
                <a:gridCol w="2385060"/>
                <a:gridCol w="1394460"/>
                <a:gridCol w="2037080"/>
              </a:tblGrid>
              <a:tr h="0"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科目</a:t>
                      </a:r>
                      <a:endParaRPr lang="zh-CN" sz="14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金额</a:t>
                      </a:r>
                      <a:r>
                        <a:rPr lang="en-US" altLang="zh-CN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</a:t>
                      </a:r>
                      <a:r>
                        <a:rPr lang="zh-CN" altLang="en-US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元</a:t>
                      </a:r>
                      <a:r>
                        <a:rPr lang="en-US" altLang="zh-CN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)</a:t>
                      </a:r>
                      <a:endParaRPr lang="en-US" altLang="zh-CN" sz="14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说明</a:t>
                      </a:r>
                      <a:endParaRPr lang="zh-CN" sz="14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工位收入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(100 × 300 × 12)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360,000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en-US" altLang="zh-CN" sz="1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算力收入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(100 × 900 × 12)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1,080,000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en-US" altLang="zh-CN" sz="1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手机销售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(100 × 6,980)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698,000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只在入场时收</a:t>
                      </a:r>
                      <a:endParaRPr 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——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年总收入 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——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2,138,000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en-US" altLang="zh-CN" sz="1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场地装修摊销</a:t>
                      </a:r>
                      <a:endParaRPr 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-100,000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en-US" altLang="zh-CN" sz="1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运营人力</a:t>
                      </a:r>
                      <a:endParaRPr 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-300,000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人团队</a:t>
                      </a:r>
                      <a:endParaRPr lang="zh-CN" altLang="en-US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手机成本</a:t>
                      </a:r>
                      <a:endParaRPr 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-698000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en-US" altLang="zh-CN" sz="1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净利润</a:t>
                      </a:r>
                      <a:endParaRPr 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1,040,000</a:t>
                      </a:r>
                      <a:endParaRPr lang="en-US" altLang="zh-CN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16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≈ 49%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净利率</a:t>
                      </a:r>
                      <a:endParaRPr lang="zh-CN" altLang="en-US" sz="14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50800" marB="50800" anchor="ctr" anchorCtr="0">
                    <a:lnL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BFBFB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 descr="c2469a158ede30655ef482e82d5d4cc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105" y="683260"/>
            <a:ext cx="3164840" cy="6075045"/>
          </a:xfrm>
          <a:prstGeom prst="rect">
            <a:avLst/>
          </a:prstGeom>
        </p:spPr>
      </p:pic>
      <p:pic>
        <p:nvPicPr>
          <p:cNvPr id="5" name="图片 4" descr="b4828e366d9b3d2ea38abc32a947cef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635" y="683260"/>
            <a:ext cx="3164840" cy="60750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845" y="683260"/>
            <a:ext cx="2802890" cy="60750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786890" y="1711325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727065" y="4197985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902960" y="287401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775325" y="1741805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886065" y="2807335"/>
            <a:ext cx="552450" cy="335915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501900" y="2874010"/>
            <a:ext cx="552450" cy="41402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57480" y="2134870"/>
            <a:ext cx="1013460" cy="26409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>
                <a:solidFill>
                  <a:schemeClr val="accent3"/>
                </a:solidFill>
              </a:rPr>
              <a:t>素材来源于网络公开信息</a:t>
            </a:r>
            <a:endParaRPr lang="zh-CN" altLang="en-US">
              <a:solidFill>
                <a:schemeClr val="accent3"/>
              </a:solidFill>
            </a:endParaRPr>
          </a:p>
          <a:p>
            <a:r>
              <a:rPr lang="zh-CN" altLang="en-US">
                <a:solidFill>
                  <a:schemeClr val="accent3"/>
                </a:solidFill>
              </a:rPr>
              <a:t>仅用做自媒体运营研究</a:t>
            </a:r>
            <a:endParaRPr lang="zh-CN" altLang="en-US">
              <a:solidFill>
                <a:schemeClr val="accent3"/>
              </a:solidFill>
            </a:endParaRPr>
          </a:p>
          <a:p>
            <a:r>
              <a:rPr lang="zh-CN" altLang="en-US">
                <a:solidFill>
                  <a:schemeClr val="accent3"/>
                </a:solidFill>
              </a:rPr>
              <a:t>请勿曲解扩散</a:t>
            </a:r>
            <a:endParaRPr lang="zh-CN" altLang="en-US">
              <a:solidFill>
                <a:schemeClr val="accent3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963920" y="5382260"/>
            <a:ext cx="264160" cy="126365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9889490" y="4097655"/>
            <a:ext cx="314960" cy="18034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635125" y="2874010"/>
            <a:ext cx="314960" cy="18034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2739390" y="4277995"/>
            <a:ext cx="314960" cy="18034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87265" y="2807335"/>
            <a:ext cx="314960" cy="18034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3" name=""/>
        <p:cNvGrpSpPr/>
        <p:nvPr/>
      </p:nvGrpSpPr>
      <p:grpSpPr/>
      <p:sp>
        <p:nvSpPr>
          <p:cNvPr id="1048977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929755" y="3100070"/>
            <a:ext cx="4514850" cy="1016000"/>
          </a:xfrm>
          <a:effectLst>
            <a:outerShdw blurRad="101600" dist="635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 fontScale="90000"/>
          </a:bodyPr>
          <a:p>
            <a:r>
              <a:rPr lang="zh-CN" altLang="en-US"/>
              <a:t>非常感谢！</a:t>
            </a:r>
            <a:endParaRPr lang="zh-CN" altLang="en-US"/>
          </a:p>
        </p:txBody>
      </p:sp>
      <p:sp>
        <p:nvSpPr>
          <p:cNvPr id="4" name="IMAI.WORK：寓意“I’m AI worker”，我是AI工作者，时刻提醒团队，AI时代只聚焦职场无人化。…"/>
          <p:cNvSpPr txBox="1"/>
          <p:nvPr/>
        </p:nvSpPr>
        <p:spPr>
          <a:xfrm>
            <a:off x="5617210" y="6546215"/>
            <a:ext cx="5918835" cy="24511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l">
              <a:defRPr sz="1400">
                <a:solidFill>
                  <a:srgbClr val="A7A7A7"/>
                </a:solidFill>
              </a:defRPr>
            </a:pP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中国（湖南）自由贸易试验区长沙片区长沙经开区区块东六路南段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77 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号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C6 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栋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三一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众创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2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1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层</a:t>
            </a:r>
            <a:r>
              <a:rPr lang="en-US" altLang="zh-CN" sz="1000">
                <a:solidFill>
                  <a:schemeClr val="bg1"/>
                </a:solidFill>
                <a:ea typeface="宋体" panose="02010600030101010101" pitchFamily="2" charset="-122"/>
              </a:rPr>
              <a:t> D030 </a:t>
            </a:r>
            <a:r>
              <a:rPr lang="zh-CN" altLang="en-US" sz="1000">
                <a:solidFill>
                  <a:schemeClr val="bg1"/>
                </a:solidFill>
                <a:ea typeface="宋体" panose="02010600030101010101" pitchFamily="2" charset="-122"/>
              </a:rPr>
              <a:t>号</a:t>
            </a:r>
            <a:endParaRPr lang="zh-CN" altLang="en-US" sz="100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pic>
        <p:nvPicPr>
          <p:cNvPr id="7" name="图片 6" descr="企业微信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015" y="4210685"/>
            <a:ext cx="2018030" cy="1856105"/>
          </a:xfrm>
          <a:prstGeom prst="rect">
            <a:avLst/>
          </a:prstGeom>
        </p:spPr>
      </p:pic>
      <p:pic>
        <p:nvPicPr>
          <p:cNvPr id="5" name="图片 4" descr="服务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345" y="4116070"/>
            <a:ext cx="2021205" cy="20161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8031480" y="6066790"/>
            <a:ext cx="1090295" cy="259080"/>
          </a:xfrm>
          <a:prstGeom prst="rect">
            <a:avLst/>
          </a:prstGeom>
          <a:noFill/>
          <a:effectLst>
            <a:outerShdw blurRad="76200" dist="88900" dir="2700000" sx="103000" sy="103000" algn="tl" rotWithShape="0">
              <a:prstClr val="black">
                <a:alpha val="30000"/>
              </a:prstClr>
            </a:outerShdw>
          </a:effectLst>
        </p:spPr>
        <p:txBody>
          <a:bodyPr wrap="square" rtlCol="0" anchor="t">
            <a:noAutofit/>
          </a:bodyPr>
          <a:p>
            <a:r>
              <a:rPr lang="zh-CN" altLang="en-US" sz="16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方正仿宋_GB2312" panose="02000000000000000000" charset="-122"/>
                <a:sym typeface="+mn-ea"/>
              </a:rPr>
              <a:t>企业微信</a:t>
            </a:r>
            <a:endParaRPr lang="zh-CN" altLang="en-US" sz="1600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方正仿宋_GB2312" panose="020000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47630" y="6066790"/>
            <a:ext cx="857885" cy="259080"/>
          </a:xfrm>
          <a:prstGeom prst="rect">
            <a:avLst/>
          </a:prstGeom>
          <a:noFill/>
          <a:effectLst>
            <a:outerShdw blurRad="76200" dist="88900" dir="2700000" sx="103000" sy="103000" algn="tl" rotWithShape="0">
              <a:prstClr val="black">
                <a:alpha val="30000"/>
              </a:prstClr>
            </a:outerShdw>
          </a:effectLst>
        </p:spPr>
        <p:txBody>
          <a:bodyPr wrap="square" rtlCol="0" anchor="t">
            <a:noAutofit/>
          </a:bodyPr>
          <a:p>
            <a:r>
              <a:rPr lang="zh-CN" altLang="en-US" sz="16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方正仿宋_GB2312" panose="02000000000000000000" charset="-122"/>
                <a:sym typeface="+mn-ea"/>
              </a:rPr>
              <a:t>服务号</a:t>
            </a:r>
            <a:endParaRPr lang="zh-CN" altLang="en-US" sz="1600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方正仿宋_GB2312" panose="02000000000000000000" charset="-122"/>
              <a:sym typeface="+mn-ea"/>
            </a:endParaRPr>
          </a:p>
        </p:txBody>
      </p:sp>
      <p:sp>
        <p:nvSpPr>
          <p:cNvPr id="8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047750" y="992505"/>
            <a:ext cx="10096500" cy="1248410"/>
          </a:xfrm>
          <a:prstGeom prst="rect">
            <a:avLst/>
          </a:prstGeom>
          <a:solidFill>
            <a:schemeClr val="bg1">
              <a:lumMod val="95000"/>
              <a:alpha val="52000"/>
            </a:schemeClr>
          </a:solidFill>
          <a:effectLst>
            <a:glow rad="63500">
              <a:schemeClr val="accent1">
                <a:satMod val="175000"/>
                <a:alpha val="32000"/>
              </a:schemeClr>
            </a:glow>
            <a:outerShdw blurRad="635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0" tIns="0" rIns="0" bIns="0" rtlCol="0" anchor="t" anchorCtr="0"/>
          <a:lstStyle>
            <a:lvl1pPr marL="0" indent="0" algn="r" defTabSz="914400" rtl="0" eaLnBrk="1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6000" b="1" kern="1200" spc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zh-CN" altLang="en-US" sz="320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ea typeface="+mj-lt"/>
                <a:cs typeface="+mj-lt"/>
              </a:rPr>
              <a:t>基于无人化</a:t>
            </a:r>
            <a:r>
              <a:rPr lang="en-US" altLang="zh-CN" sz="320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ea typeface="+mj-lt"/>
                <a:cs typeface="+mj-lt"/>
              </a:rPr>
              <a:t>AI</a:t>
            </a:r>
            <a:r>
              <a:rPr lang="zh-CN" altLang="en-US" sz="320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ea typeface="+mj-lt"/>
                <a:cs typeface="+mj-lt"/>
              </a:rPr>
              <a:t>生产力打造，围绕</a:t>
            </a:r>
            <a:r>
              <a:rPr lang="en-US" altLang="zh-CN" sz="320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ea typeface="+mj-lt"/>
                <a:cs typeface="+mj-lt"/>
              </a:rPr>
              <a:t>2</a:t>
            </a:r>
            <a:r>
              <a:rPr lang="zh-CN" altLang="en-US" sz="320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ea typeface="+mj-lt"/>
                <a:cs typeface="+mj-lt"/>
              </a:rPr>
              <a:t>亿中小微的获客难题</a:t>
            </a:r>
            <a:endParaRPr lang="zh-CN" altLang="en-US" sz="320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ea typeface="+mj-lt"/>
              <a:cs typeface="+mj-lt"/>
            </a:endParaRPr>
          </a:p>
          <a:p>
            <a:pPr algn="dist"/>
            <a:r>
              <a:rPr lang="zh-CN" altLang="en-US" sz="320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ea typeface="+mj-lt"/>
                <a:cs typeface="+mj-lt"/>
              </a:rPr>
              <a:t>以极低的门槛，持续深耕</a:t>
            </a:r>
            <a:r>
              <a:rPr lang="en-US" altLang="zh-CN" sz="320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ea typeface="+mj-lt"/>
                <a:cs typeface="+mj-lt"/>
              </a:rPr>
              <a:t>AI</a:t>
            </a:r>
            <a:r>
              <a:rPr lang="zh-CN" altLang="en-US" sz="320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ea typeface="+mj-lt"/>
                <a:cs typeface="+mj-lt"/>
              </a:rPr>
              <a:t>应用的下沉市场、算力入口</a:t>
            </a:r>
            <a:endParaRPr lang="zh-CN" altLang="en-US" sz="320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ea typeface="+mj-lt"/>
              <a:cs typeface="+mj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81520" y="6325870"/>
            <a:ext cx="29902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2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田</a:t>
            </a:r>
            <a:r>
              <a:rPr lang="zh-CN" altLang="en-US" sz="12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景程：</a:t>
            </a:r>
            <a:r>
              <a:rPr lang="en-US" altLang="zh-CN" sz="12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137  5500  6899</a:t>
            </a:r>
            <a:r>
              <a:rPr lang="zh-CN" altLang="en-US" sz="12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（私人微信同号）</a:t>
            </a:r>
            <a:endParaRPr lang="zh-CN" altLang="en-US" sz="12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solidFill>
                  <a:schemeClr val="bg1"/>
                </a:soli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solidFill>
                  <a:schemeClr val="bg1"/>
                </a:soli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solidFill>
                  <a:schemeClr val="bg1"/>
                </a:soli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0535" y="4276725"/>
            <a:ext cx="1768475" cy="17729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934075" y="6111875"/>
            <a:ext cx="1090295" cy="259080"/>
          </a:xfrm>
          <a:prstGeom prst="rect">
            <a:avLst/>
          </a:prstGeom>
          <a:noFill/>
          <a:effectLst>
            <a:outerShdw blurRad="76200" dist="88900" dir="2700000" sx="103000" sy="103000" algn="tl" rotWithShape="0">
              <a:prstClr val="black">
                <a:alpha val="30000"/>
              </a:prstClr>
            </a:outerShdw>
          </a:effectLst>
        </p:spPr>
        <p:txBody>
          <a:bodyPr wrap="square" rtlCol="0" anchor="t">
            <a:noAutofit/>
          </a:bodyPr>
          <a:p>
            <a:r>
              <a:rPr lang="zh-CN" altLang="en-US" sz="16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方正仿宋_GB2312" panose="02000000000000000000" charset="-122"/>
                <a:sym typeface="+mn-ea"/>
              </a:rPr>
              <a:t>官方微信</a:t>
            </a:r>
            <a:endParaRPr lang="zh-CN" altLang="en-US" sz="1600">
              <a:solidFill>
                <a:schemeClr val="bg1"/>
              </a:solidFill>
              <a:latin typeface="汉仪颜楷简" panose="00020600040101010101" charset="-122"/>
              <a:ea typeface="汉仪颜楷简" panose="00020600040101010101" charset="-122"/>
              <a:cs typeface="方正仿宋_GB2312" panose="02000000000000000000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8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77" grpId="0" animBg="1"/>
      <p:bldP spid="16" grpId="0" animBg="1"/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3555" y="140970"/>
            <a:ext cx="406908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4c95a0f77666428eec90c7d33a7119f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25" y="1137920"/>
            <a:ext cx="3164840" cy="5631815"/>
          </a:xfrm>
          <a:prstGeom prst="rect">
            <a:avLst/>
          </a:prstGeom>
        </p:spPr>
      </p:pic>
      <p:pic>
        <p:nvPicPr>
          <p:cNvPr id="4" name="图片 3" descr="df39b99c3ab191b9c3a527b07848179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390" y="1137285"/>
            <a:ext cx="3164840" cy="563181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260985" y="2569210"/>
            <a:ext cx="2425065" cy="332105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1361440" y="1862455"/>
            <a:ext cx="686435" cy="30353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601085" y="2653030"/>
            <a:ext cx="97218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比较</a:t>
            </a:r>
            <a:endParaRPr lang="zh-CN" altLang="en-US"/>
          </a:p>
          <a:p>
            <a:pPr algn="ctr"/>
            <a:r>
              <a:rPr lang="zh-CN" altLang="en-US"/>
              <a:t>明显的</a:t>
            </a:r>
            <a:endParaRPr lang="zh-CN" altLang="en-US"/>
          </a:p>
          <a:p>
            <a:pPr algn="ctr"/>
            <a:r>
              <a:rPr lang="en-US" altLang="zh-CN"/>
              <a:t>MCN</a:t>
            </a:r>
            <a:endParaRPr lang="en-US" altLang="zh-CN"/>
          </a:p>
          <a:p>
            <a:pPr algn="ctr"/>
            <a:r>
              <a:rPr lang="zh-CN" altLang="en-US"/>
              <a:t>机构</a:t>
            </a:r>
            <a:endParaRPr lang="zh-CN" altLang="en-US"/>
          </a:p>
          <a:p>
            <a:pPr algn="ctr"/>
            <a:r>
              <a:rPr lang="zh-CN" altLang="en-US"/>
              <a:t>代运营</a:t>
            </a:r>
            <a:endParaRPr lang="zh-CN" altLang="en-US"/>
          </a:p>
          <a:p>
            <a:pPr algn="ctr"/>
            <a:r>
              <a:rPr lang="zh-CN" altLang="en-US"/>
              <a:t>痕迹</a:t>
            </a:r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1137285"/>
            <a:ext cx="3562350" cy="5632450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2343150" y="3378200"/>
            <a:ext cx="549275" cy="30353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65125" y="748030"/>
            <a:ext cx="3155315" cy="3257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付费流：热闹有余，结果</a:t>
            </a:r>
            <a:r>
              <a:rPr lang="zh-CN" altLang="en-US"/>
              <a:t>拉跨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432800" y="748030"/>
            <a:ext cx="3155315" cy="3257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自然流：流量稳定，</a:t>
            </a:r>
            <a:r>
              <a:rPr lang="zh-CN" altLang="en-US"/>
              <a:t>可信度高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790700" y="4441825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546735" y="557149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666240" y="557149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745740" y="557149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110095" y="337820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7005320" y="235331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966335" y="4702175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7044055" y="4763135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5950585" y="557149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826260" y="1349375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8501380" y="175768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8689340" y="4081145"/>
            <a:ext cx="364490" cy="32512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9767570" y="4003040"/>
            <a:ext cx="364490" cy="32512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8689340" y="5335270"/>
            <a:ext cx="271145" cy="15875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5206365" y="139065"/>
            <a:ext cx="2918460" cy="9144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r>
              <a:rPr lang="zh-CN" altLang="en-US">
                <a:solidFill>
                  <a:schemeClr val="accent3"/>
                </a:solidFill>
                <a:sym typeface="+mn-ea"/>
              </a:rPr>
              <a:t>素材来源于网络公开信息</a:t>
            </a:r>
            <a:endParaRPr lang="zh-CN" altLang="en-US">
              <a:solidFill>
                <a:schemeClr val="accent3"/>
              </a:solidFill>
            </a:endParaRPr>
          </a:p>
          <a:p>
            <a:r>
              <a:rPr lang="zh-CN" altLang="en-US">
                <a:solidFill>
                  <a:schemeClr val="accent3"/>
                </a:solidFill>
                <a:sym typeface="+mn-ea"/>
              </a:rPr>
              <a:t>仅用做自媒体运营研究</a:t>
            </a:r>
            <a:endParaRPr lang="zh-CN" altLang="en-US">
              <a:solidFill>
                <a:schemeClr val="accent3"/>
              </a:solidFill>
            </a:endParaRPr>
          </a:p>
          <a:p>
            <a:r>
              <a:rPr lang="zh-CN" altLang="en-US">
                <a:solidFill>
                  <a:schemeClr val="accent3"/>
                </a:solidFill>
                <a:sym typeface="+mn-ea"/>
              </a:rPr>
              <a:t>请勿曲解扩散</a:t>
            </a:r>
            <a:endParaRPr lang="zh-CN" altLang="en-US">
              <a:solidFill>
                <a:schemeClr val="accent3"/>
              </a:solidFill>
            </a:endParaRPr>
          </a:p>
          <a:p>
            <a:endParaRPr lang="zh-CN" altLang="en-US">
              <a:solidFill>
                <a:schemeClr val="accent3"/>
              </a:solidFill>
              <a:sym typeface="+mn-ea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9852660" y="6247130"/>
            <a:ext cx="314960" cy="18034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11410315" y="4261485"/>
            <a:ext cx="314960" cy="18034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10996930" y="6213475"/>
            <a:ext cx="314960" cy="18034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2343150" y="1937385"/>
            <a:ext cx="343535" cy="18351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1" name="直接连接符 30"/>
          <p:cNvCxnSpPr/>
          <p:nvPr/>
        </p:nvCxnSpPr>
        <p:spPr>
          <a:xfrm flipH="1">
            <a:off x="8025765" y="842645"/>
            <a:ext cx="5715" cy="6022975"/>
          </a:xfrm>
          <a:prstGeom prst="line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5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/>
      <p:pic>
        <p:nvPicPr>
          <p:cNvPr id="2" name="图片 1" descr="透明(10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5155" y="139065"/>
            <a:ext cx="394335" cy="394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3555" y="140970"/>
            <a:ext cx="574421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、市场痛点与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descr="cffa5d30a9e04583d145f05455f294a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400" y="683260"/>
            <a:ext cx="3164840" cy="6088380"/>
          </a:xfrm>
          <a:prstGeom prst="rect">
            <a:avLst/>
          </a:prstGeom>
        </p:spPr>
      </p:pic>
      <p:pic>
        <p:nvPicPr>
          <p:cNvPr id="9" name="图片 8" descr="cffa5d30a9e04583d145f05455f294a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065" y="682625"/>
            <a:ext cx="3164840" cy="608838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89490" y="208915"/>
            <a:ext cx="2145030" cy="254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 upright="0">
            <a:noAutofit/>
          </a:bodyPr>
          <a:p>
            <a:pPr algn="l" defTabSz="1060450">
              <a:defRPr sz="1670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真</a:t>
            </a:r>
            <a:r>
              <a:rPr lang="en-US" alt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AI</a:t>
            </a:r>
            <a:r>
              <a:rPr lang="zh-CN" sz="14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  <a:tileRect r="-100000" b="-100000"/>
                </a:gradFill>
                <a:latin typeface="汉字之美沁园春毛体" panose="02010604000000000000" charset="-122"/>
                <a:ea typeface="汉字之美沁园春毛体" panose="02010604000000000000" charset="-122"/>
                <a:cs typeface="汉字之美沁园春毛体" panose="02010604000000000000" charset="-122"/>
                <a:sym typeface="+mn-ea"/>
              </a:rPr>
              <a:t>，真无人，真生产力</a:t>
            </a:r>
            <a:endParaRPr kumimoji="0" lang="zh-CN" altLang="en-US" sz="1400" b="0" i="0" u="none" strike="noStrike" cap="none" spc="0" normalizeH="0" baseline="0">
              <a:ln>
                <a:noFill/>
              </a:ln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  <a:tileRect r="-100000" b="-100000"/>
              </a:gradFill>
              <a:effectLst/>
              <a:uFillTx/>
              <a:latin typeface="汉字之美沁园春毛体" panose="02010604000000000000" charset="-122"/>
              <a:ea typeface="汉字之美沁园春毛体" panose="02010604000000000000" charset="-122"/>
              <a:cs typeface="汉字之美沁园春毛体" panose="02010604000000000000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870950" y="2915920"/>
            <a:ext cx="552450" cy="513080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245745" y="2134870"/>
            <a:ext cx="1013460" cy="26409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>
                <a:solidFill>
                  <a:schemeClr val="accent3"/>
                </a:solidFill>
              </a:rPr>
              <a:t>素材来源于网络公开信息</a:t>
            </a:r>
            <a:endParaRPr lang="zh-CN" altLang="en-US">
              <a:solidFill>
                <a:schemeClr val="accent3"/>
              </a:solidFill>
            </a:endParaRPr>
          </a:p>
          <a:p>
            <a:r>
              <a:rPr lang="zh-CN" altLang="en-US">
                <a:solidFill>
                  <a:schemeClr val="accent3"/>
                </a:solidFill>
              </a:rPr>
              <a:t>仅用做自媒体运营研究</a:t>
            </a:r>
            <a:endParaRPr lang="zh-CN" altLang="en-US">
              <a:solidFill>
                <a:schemeClr val="accent3"/>
              </a:solidFill>
            </a:endParaRPr>
          </a:p>
          <a:p>
            <a:r>
              <a:rPr lang="zh-CN" altLang="en-US">
                <a:solidFill>
                  <a:schemeClr val="accent3"/>
                </a:solidFill>
              </a:rPr>
              <a:t>请勿曲解扩散</a:t>
            </a:r>
            <a:endParaRPr lang="zh-CN" altLang="en-US">
              <a:solidFill>
                <a:schemeClr val="accent3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650" y="682625"/>
            <a:ext cx="2722245" cy="608838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895" y="683260"/>
            <a:ext cx="3276600" cy="608838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8128000" y="5427345"/>
            <a:ext cx="243205" cy="186055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8066405" y="4097655"/>
            <a:ext cx="243205" cy="186055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9025255" y="5321935"/>
            <a:ext cx="243205" cy="186055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0171430" y="4097655"/>
            <a:ext cx="243205" cy="186055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1_1"/>
  <p:tag name="KSO_WM_UNIT_LAYERLEVEL" val="1_1_1"/>
  <p:tag name="KSO_WM_TAG_VERSION" val="3.0"/>
</p:tagLst>
</file>

<file path=ppt/tags/tag101.xml><?xml version="1.0" encoding="utf-8"?>
<p:tagLst xmlns:p="http://schemas.openxmlformats.org/presentationml/2006/main">
  <p:tag name="KSO_WM_BEAUTIFY_FLAG" val="#wm#"/>
  <p:tag name="KSO_WM_FIGMA_FLAG" val="#fgm#"/>
  <p:tag name="KSO_WM_UNIT_INDEX" val="1_2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2_1"/>
  <p:tag name="KSO_WM_UNIT_LAYERLEVEL" val="1_1_1"/>
  <p:tag name="KSO_WM_TAG_VERSION" val="3.0"/>
</p:tagLst>
</file>

<file path=ppt/tags/tag102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2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2_2"/>
  <p:tag name="KSO_WM_UNIT_LAYERLEVEL" val="1_1_1"/>
  <p:tag name="KSO_WM_TAG_VERSION" val="3.0"/>
</p:tagLst>
</file>

<file path=ppt/tags/tag103.xml><?xml version="1.0" encoding="utf-8"?>
<p:tagLst xmlns:p="http://schemas.openxmlformats.org/presentationml/2006/main">
  <p:tag name="KSO_WM_BEAUTIFY_FLAG" val="#wm#"/>
  <p:tag name="KSO_WM_FIGMA_FLAG" val="#fgm#"/>
  <p:tag name="KSO_WM_UNIT_INDEX" val="1_2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2_1"/>
  <p:tag name="KSO_WM_UNIT_LAYERLEVEL" val="1_1_1"/>
  <p:tag name="KSO_WM_TAG_VERSION" val="3.0"/>
</p:tagLst>
</file>

<file path=ppt/tags/tag104.xml><?xml version="1.0" encoding="utf-8"?>
<p:tagLst xmlns:p="http://schemas.openxmlformats.org/presentationml/2006/main">
  <p:tag name="KSO_WM_BEAUTIFY_FLAG" val="#wm#"/>
  <p:tag name="KSO_WM_FIGMA_FLAG" val="#fgm#"/>
  <p:tag name="KSO_WM_UNIT_INDEX" val="1_3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3_1"/>
  <p:tag name="KSO_WM_UNIT_LAYERLEVEL" val="1_1_1"/>
  <p:tag name="KSO_WM_TAG_VERSION" val="3.0"/>
</p:tagLst>
</file>

<file path=ppt/tags/tag105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3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3_2"/>
  <p:tag name="KSO_WM_UNIT_LAYERLEVEL" val="1_1_1"/>
  <p:tag name="KSO_WM_TAG_VERSION" val="3.0"/>
</p:tagLst>
</file>

<file path=ppt/tags/tag106.xml><?xml version="1.0" encoding="utf-8"?>
<p:tagLst xmlns:p="http://schemas.openxmlformats.org/presentationml/2006/main">
  <p:tag name="KSO_WM_BEAUTIFY_FLAG" val="#wm#"/>
  <p:tag name="KSO_WM_FIGMA_FLAG" val="#fgm#"/>
  <p:tag name="KSO_WM_UNIT_INDEX" val="1_3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3_1"/>
  <p:tag name="KSO_WM_UNIT_LAYERLEVEL" val="1_1_1"/>
  <p:tag name="KSO_WM_TAG_VERSION" val="3.0"/>
</p:tagLst>
</file>

<file path=ppt/tags/tag107.xml><?xml version="1.0" encoding="utf-8"?>
<p:tagLst xmlns:p="http://schemas.openxmlformats.org/presentationml/2006/main">
  <p:tag name="KSO_WM_BEAUTIFY_FLAG" val="#wm#"/>
  <p:tag name="KSO_WM_FIGMA_FLAG" val="#fgm#"/>
  <p:tag name="KSO_WM_UNIT_INDEX" val="1_4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4_1"/>
  <p:tag name="KSO_WM_UNIT_LAYERLEVEL" val="1_1_1"/>
  <p:tag name="KSO_WM_TAG_VERSION" val="3.0"/>
</p:tagLst>
</file>

<file path=ppt/tags/tag108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4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4_2"/>
  <p:tag name="KSO_WM_UNIT_LAYERLEVEL" val="1_1_1"/>
  <p:tag name="KSO_WM_TAG_VERSION" val="3.0"/>
</p:tagLst>
</file>

<file path=ppt/tags/tag109.xml><?xml version="1.0" encoding="utf-8"?>
<p:tagLst xmlns:p="http://schemas.openxmlformats.org/presentationml/2006/main">
  <p:tag name="KSO_WM_BEAUTIFY_FLAG" val="#wm#"/>
  <p:tag name="KSO_WM_FIGMA_FLAG" val="#fgm#"/>
  <p:tag name="KSO_WM_UNIT_INDEX" val="1_4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4_1"/>
  <p:tag name="KSO_WM_UNIT_LAYERLEVEL" val="1_1_1"/>
  <p:tag name="KSO_WM_TAG_VERSION" val="3.0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1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58dc2d9b89c1c2570c7862b0f67df8de97fbf0c3"/>
  <p:tag name="KSO_WM_NEWLAYOUT_GROUP_ID" val="layout_1-5"/>
  <p:tag name="KSO_WM_NEWLAYOUT_ID" val="slide_cea45c27deb23863"/>
</p:tagLst>
</file>

<file path=ppt/tags/tag1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1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1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2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12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1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SUBTYPE" val="d"/>
  <p:tag name="KSO_WM_UNIT_TYPE" val="l_h_i"/>
</p:tagLst>
</file>

<file path=ppt/tags/tag12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</p:tagLst>
</file>

<file path=ppt/tags/tag1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</p:tagLst>
</file>

<file path=ppt/tags/tag13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3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42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4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1*3*7*1*1"/>
  <p:tag name="KSO_WM_LAYOUT_CARDGROUP_ID" val="0a1e801b4fce4c4596b324d673805d80"/>
  <p:tag name="KSO_WM_LAYOUT_CARDGROUP_STYLE_INFO" val="C1_sc_p2*standard*0"/>
  <p:tag name="KSO_WM_LAYOUT_CARD_COUNT" val="3"/>
  <p:tag name="KSO_WM_LAYOUT_CHECK_HASH" val="d6ded419ac9554352b765eca663dced525aab967"/>
  <p:tag name="KSO_WM_LAYOUT_DOMHASH" val="0f47d3a79191b20efddc72f564c09dc6dfe15fce"/>
  <p:tag name="KSO_WM_LAYOUT_MCSHASH" val="22987016c16323f657ee5886832f4356a277d984"/>
  <p:tag name="KSO_WM_NEWLAYOUT_GROUP_ID" val="40"/>
  <p:tag name="KSO_WM_NEWLAYOUT_ID" val="lay_44d203f009798acb347d564745133717974a016f"/>
</p:tagLst>
</file>

<file path=ppt/tags/tag144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14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cf73ec69affc7f33b749ced1d9a05362f761c6f"/>
  <p:tag name="KSO_WM_NEWLAYOUT_GROUP_ID" val="layout_42"/>
  <p:tag name="KSO_WM_NEWLAYOUT_ID" val="slide_e1461cd84873efff"/>
</p:tagLst>
</file>

<file path=ppt/tags/tag14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5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5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5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8cfd5c8fc1850842b8d6e87a08153f3a9711f36"/>
  <p:tag name="KSO_WM_NEWLAYOUT_GROUP_ID" val="layout_10003"/>
  <p:tag name="KSO_WM_NEWLAYOUT_ID" val="slide_f03f66a8173a28af"/>
</p:tagLst>
</file>

<file path=ppt/tags/tag1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6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6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7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ee895cb5bf543b4d4a58b0e4322d2e92caa753c"/>
  <p:tag name="KSO_WM_NEWLAYOUT_GROUP_ID" val="layout_27"/>
  <p:tag name="KSO_WM_NEWLAYOUT_ID" val="slide_bbec08b93f7bcfad"/>
</p:tagLst>
</file>

<file path=ppt/tags/tag176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1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1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84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</p:tagLst>
</file>

<file path=ppt/tags/tag1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8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3829fe06369a275acbecfc80b023a422b1e6a47"/>
  <p:tag name="KSO_WM_NEWLAYOUT_GROUP_ID" val="layout_14"/>
  <p:tag name="KSO_WM_NEWLAYOUT_ID" val="slide_fbd1737be693ef9a"/>
</p:tagLst>
</file>

<file path=ppt/tags/tag192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</p:tagLst>
</file>

<file path=ppt/tags/tag19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f"/>
</p:tagLst>
</file>

<file path=ppt/tags/tag19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63e45443d8fd911ac60da31e4018132b8027c89"/>
  <p:tag name="KSO_WM_NEWLAYOUT_GROUP_ID" val="layout_3"/>
  <p:tag name="KSO_WM_NEWLAYOUT_ID" val="slide_0576b72b971413eb"/>
</p:tagLst>
</file>

<file path=ppt/tags/tag198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99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02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03.xml><?xml version="1.0" encoding="utf-8"?>
<p:tagLst xmlns:p="http://schemas.openxmlformats.org/presentationml/2006/main">
  <p:tag name="KSO_WM_FIGMA_DECORATION_INDEX" val="8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2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06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07.xml><?xml version="1.0" encoding="utf-8"?>
<p:tagLst xmlns:p="http://schemas.openxmlformats.org/presentationml/2006/main">
  <p:tag name="KSO_WM_FIGMA_DECORATION_INDEX" val="9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2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530789cf3e5e3c6ddfff28bce6bc81e4d473f8f"/>
  <p:tag name="KSO_WM_NEWLAYOUT_GROUP_ID" val="layout_10009"/>
  <p:tag name="KSO_WM_NEWLAYOUT_ID" val="slide_9d99194b34fe91b2"/>
</p:tagLst>
</file>

<file path=ppt/tags/tag2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2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aa54a4ff802566aaee89118355a0606e14c12cf"/>
  <p:tag name="KSO_WM_NEWLAYOUT_GROUP_ID" val="layout_34"/>
  <p:tag name="KSO_WM_NEWLAYOUT_ID" val="slide_4acdb5d565d7a68b"/>
</p:tagLst>
</file>

<file path=ppt/tags/tag2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3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3b50ca4de48bbe9382f7af4161d02b1746e6066"/>
  <p:tag name="KSO_WM_NEWLAYOUT_GROUP_ID" val="layout_2"/>
  <p:tag name="KSO_WM_NEWLAYOUT_ID" val="slide_e31e52eea557da88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44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48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1*1*5*1*1"/>
  <p:tag name="KSO_WM_LAYOUT_CARDGROUP_ID" val="89aa7e391670454ab2fc024680952924"/>
  <p:tag name="KSO_WM_LAYOUT_CARDGROUP_STYLE_INFO" val="C1_sc_p2*standard*0"/>
  <p:tag name="KSO_WM_LAYOUT_CARD_COUNT" val="2"/>
  <p:tag name="KSO_WM_LAYOUT_CHECK_HASH" val="ba48bfc6a13d96f2c53de0a2941e6c59847f7e5e"/>
  <p:tag name="KSO_WM_LAYOUT_DOMHASH" val="7da92f695eb3e1843b815274474dee065cadc798"/>
  <p:tag name="KSO_WM_LAYOUT_MCSHASH" val="4470a141e05afeefc7b202f230ad715e0cf78726"/>
  <p:tag name="KSO_WM_NEWLAYOUT_GROUP_ID" val="40"/>
  <p:tag name="KSO_WM_NEWLAYOUT_ID" val="lay_3b37d242fe78b369fee72e77f921b9560ecde94d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25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6f9bf0a9b0c804693c4fc139215cb4d3b3849aa"/>
  <p:tag name="KSO_WM_NEWLAYOUT_GROUP_ID" val="layout_6"/>
  <p:tag name="KSO_WM_NEWLAYOUT_ID" val="slide_a9b8dd85d7f4ac41"/>
</p:tagLst>
</file>

<file path=ppt/tags/tag25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5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5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6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6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b0bbfcad5c5c58b2699a39e9a74b2e463da1772"/>
  <p:tag name="KSO_WM_NEWLAYOUT_GROUP_ID" val="layout_57"/>
  <p:tag name="KSO_WM_NEWLAYOUT_ID" val="slide_2dcca3900a93bfc0"/>
</p:tagLst>
</file>

<file path=ppt/tags/tag26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73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7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ff267e02317231ffb3c84435bb2fe485e0a94bf"/>
  <p:tag name="KSO_WM_NEWLAYOUT_GROUP_ID" val="layout_30"/>
  <p:tag name="KSO_WM_NEWLAYOUT_ID" val="slide_97e71a9c1fd50a82"/>
</p:tagLst>
</file>

<file path=ppt/tags/tag28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8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8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8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9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90c470ff38b42a55c3b7041890558b8b2ea9517"/>
  <p:tag name="KSO_WM_NEWLAYOUT_GROUP_ID" val="layout_51"/>
  <p:tag name="KSO_WM_NEWLAYOUT_ID" val="slide_090884a5b4d69dad"/>
</p:tagLst>
</file>

<file path=ppt/tags/tag29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0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5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40498887"/>
</p:tagLst>
</file>

<file path=ppt/tags/tag30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 第二级 第三级 第四级 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40498887"/>
</p:tagLst>
</file>

<file path=ppt/tags/tag308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4b787e1769c53a6b"/>
  <p:tag name="KSO_WM_TAG_VERSION" val="3.0"/>
  <p:tag name="KSO_WM_TEMPLATE_MASTER_TYPE" val="0"/>
  <p:tag name="KSO_WM_TEMPLATE_COLOR_TYPE" val="0"/>
  <p:tag name="KSO_WM_TEMPLATE_CATEGORY" val="custom"/>
  <p:tag name="KSO_WM_TEMPLATE_INDEX" val="40498887"/>
</p:tagLst>
</file>

<file path=ppt/tags/tag309.xml><?xml version="1.0" encoding="utf-8"?>
<p:tagLst xmlns:p="http://schemas.openxmlformats.org/presentationml/2006/main">
  <p:tag name="KSO_WM_AITEMPLATE_STYLE_ID" val="69796650583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1"/>
  <p:tag name="KSO_WM_UNIT_SUBTYPE" val="c"/>
  <p:tag name="KSO_WM_UNIT_TEXT_TYPE" val="1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TEMPLATE_CATEGORY" val="custom"/>
  <p:tag name="KSO_WM_TEMPLATE_INDEX" val="40498887"/>
  <p:tag name="KSO_WM_UNIT_LAYERLEVEL" val="1"/>
  <p:tag name="KSO_WM_TAG_VERSION" val="3.0"/>
</p:tagLst>
</file>

<file path=ppt/tags/tag311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e7cdcf741fd3296900c18ab772f0aa7cede2bb16"/>
  <p:tag name="KSO_WM_NEWLAYOUT_ID" val="2142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a*1"/>
  <p:tag name="KSO_WM_TEMPLATE_CATEGORY" val="custom"/>
  <p:tag name="KSO_WM_TEMPLATE_INDEX" val="40498887"/>
  <p:tag name="KSO_WM_UNIT_LAYERLEVEL" val="1"/>
  <p:tag name="KSO_WM_TAG_VERSION" val="3.0"/>
</p:tagLst>
</file>

<file path=ppt/tags/tag312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4b787e1769c53a6b"/>
  <p:tag name="KSO_WM_TAG_VERSION" val="3.0"/>
  <p:tag name="KSO_WM_SLIDE_ID" val="custom40498887_1"/>
  <p:tag name="KSO_WM_TEMPLATE_MASTER_TYPE" val="0"/>
  <p:tag name="KSO_WM_TEMPLATE_COLOR_TYPE" val="0"/>
  <p:tag name="KSO_WM_SLIDE_INDEX" val="1"/>
  <p:tag name="KSO_WM_TEMPLATE_CATEGORY" val="custom"/>
  <p:tag name="KSO_WM_TEMPLATE_INDEX" val="40498887"/>
  <p:tag name="KSO_WM_SLIDE_LAYOUT" val="a_f"/>
  <p:tag name="KSO_WM_SLIDE_LAYOUT_CNT" val="1_2"/>
  <p:tag name="KSO_WM_AICARD_INVALID" val="Invalid"/>
</p:tagLst>
</file>

<file path=ppt/tags/tag3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31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58dc2d9b89c1c2570c7862b0f67df8de97fbf0c3"/>
  <p:tag name="KSO_WM_NEWLAYOUT_GROUP_ID" val="layout_1-5"/>
  <p:tag name="KSO_WM_NEWLAYOUT_ID" val="slide_cea45c27deb23863"/>
</p:tagLst>
</file>

<file path=ppt/tags/tag3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  <p:tag name="KSO_WM_UNIT_PRESET_TEXT" val="01"/>
  <p:tag name="KSO_WM_SLIDE_FIGMA_DIAGRAM" val="1"/>
</p:tagLst>
</file>

<file path=ppt/tags/tag31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  <p:tag name="KSO_WM_SLIDE_FIGMA_DIAGRAM" val="1"/>
</p:tagLst>
</file>

<file path=ppt/tags/tag3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  <p:tag name="KSO_WM_SLIDE_FIGMA_DIAGRAM" val="1"/>
</p:tagLst>
</file>

<file path=ppt/tags/tag3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  <p:tag name="KSO_WM_SLIDE_FIGMA_DIAGRAM" val="1"/>
</p:tagLst>
</file>

<file path=ppt/tags/tag3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</p:tagLst>
</file>

<file path=ppt/tags/tag3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SUBTYPE" val="d"/>
  <p:tag name="KSO_WM_UNIT_TYPE" val="l_h_i"/>
  <p:tag name="KSO_WM_UNIT_PRESET_TEXT" val="05"/>
  <p:tag name="KSO_WM_SLIDE_FIGMA_DIAGRAM" val="1"/>
</p:tagLst>
</file>

<file path=ppt/tags/tag32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  <p:tag name="KSO_WM_UNIT_PRESET_TEXT" val=" "/>
  <p:tag name="KSO_WM_SLIDE_FIGMA_DIAGRAM" val="1"/>
</p:tagLst>
</file>

<file path=ppt/tags/tag3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  <p:tag name="KSO_WM_UNIT_PRESET_TEXT" val="单击此处添加项标题"/>
  <p:tag name="KSO_WM_SLIDE_FIGMA_DIAGRAM" val="1"/>
</p:tagLst>
</file>

<file path=ppt/tags/tag3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  <p:tag name="KSO_WM_UNIT_PRESET_TEXT" val="02"/>
  <p:tag name="KSO_WM_SLIDE_FIGMA_DIAGRAM" val="1"/>
</p:tagLst>
</file>

<file path=ppt/tags/tag32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  <p:tag name="KSO_WM_SLIDE_FIGMA_DIAGRAM" val="1"/>
</p:tagLst>
</file>

<file path=ppt/tags/tag3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  <p:tag name="KSO_WM_SLIDE_FIGMA_DIAGRAM" val="1"/>
</p:tagLst>
</file>

<file path=ppt/tags/tag3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  <p:tag name="KSO_WM_UNIT_PRESET_TEXT" val="01"/>
  <p:tag name="KSO_WM_SLIDE_FIGMA_DIAGRAM" val="1"/>
</p:tagLst>
</file>

<file path=ppt/tags/tag32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  <p:tag name="KSO_WM_SLIDE_FIGMA_DIAGRAM" val="1"/>
</p:tagLst>
</file>

<file path=ppt/tags/tag3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  <p:tag name="KSO_WM_SLIDE_FIGMA_DIAGRAM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  <p:tag name="KSO_WM_SLIDE_FIGMA_DIAGRAM" val="1"/>
</p:tagLst>
</file>

<file path=ppt/tags/tag3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</p:tagLst>
</file>

<file path=ppt/tags/tag33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</p:tagLst>
</file>

<file path=ppt/tags/tag3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  <p:tag name="KSO_WM_UNIT_PRESET_TEXT" val="02"/>
  <p:tag name="KSO_WM_SLIDE_FIGMA_DIAGRAM" val="1"/>
</p:tagLst>
</file>

<file path=ppt/tags/tag33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  <p:tag name="KSO_WM_SLIDE_FIGMA_DIAGRAM" val="1"/>
</p:tagLst>
</file>

<file path=ppt/tags/tag3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  <p:tag name="KSO_WM_SLIDE_FIGMA_DIAGRAM" val="1"/>
</p:tagLst>
</file>

<file path=ppt/tags/tag336.xml><?xml version="1.0" encoding="utf-8"?>
<p:tagLst xmlns:p="http://schemas.openxmlformats.org/presentationml/2006/main">
  <p:tag name="KSO_WM_SLIDE_CONTENT_ORIENTATION" val=""/>
  <p:tag name="KSO_WM_SLIDE_HAS_MASK" val="0"/>
  <p:tag name="KSO_WM_SLIDE_ITEM_CNT" val="5"/>
  <p:tag name="KSO_WM_SLIDE_TYPE" val="contents"/>
  <p:tag name="KSO_WM_TEMPLATE_SUBCATEGORY" val="29"/>
  <p:tag name="KSO_WM_BEAUTIFY_FLAG" val="#wm#"/>
  <p:tag name="KSO_WM_TEMPLATE_FIGMA_ID" val="69796650583"/>
  <p:tag name="KSO_WM_TEMPLATE_SLIDE_ID" val="slide_cea45c27deb23863"/>
</p:tagLst>
</file>

<file path=ppt/tags/tag3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338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FOLLOW_SHAPE_UNIT_TAG" val="1_1_1*l_h_y*"/>
  <p:tag name="KSO_WM_NEWLAYOUT_GROUP_ID" val="40"/>
  <p:tag name="KSO_WM_NEWLAYOUT_ID" val="lay_44d203f009798acb347d564745133717974a016f"/>
  <p:tag name="KSO_WM_SLIDE_FIGMA_DIAGRAM" val="1"/>
  <p:tag name="KSO_WM_UNIT_INDEX" val="1_1_1"/>
  <p:tag name="KSO_WM_UNIT_TYPE" val="l_h_i"/>
  <p:tag name="KSO_WM_CARDGROUP_LAYOUT_DATA" val="{&quot;cardRct&quot;:[960,2399.5455,10800,2266.8216666666667],&quot;lytRct&quot;:[960,2399,10800,7442],&quot;rct&quot;:[960,2399,10800,7441],&quot;spRct&quot;:[0,0,10799,2266]}"/>
</p:tagLst>
</file>

<file path=ppt/tags/tag339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FOLLOW_SHAPE_UNIT_TAG" val="1_1_1*l_h_x*"/>
  <p:tag name="KSO_WM_NEWLAYOUT_GROUP_ID" val="40"/>
  <p:tag name="KSO_WM_NEWLAYOUT_ID" val="lay_44d203f009798acb347d564745133717974a016f"/>
  <p:tag name="KSO_WM_SLIDE_FIGMA_DIAGRAM" val="1"/>
  <p:tag name="KSO_WM_UNIT_INDEX" val="1_1_2"/>
  <p:tag name="KSO_WM_UNIT_TYPE" val="l_h_i"/>
  <p:tag name="KSO_WM_CARDGROUP_LAYOUT_DATA" val="{&quot;cardRct&quot;:[960,2399.5455,10800,2266.8216666666667],&quot;lytRct&quot;:[960,2399,10800,7442],&quot;rct&quot;:[960,2399,10800,7441],&quot;spRct&quot;:[360,493,1639,1772]}"/>
</p:tagLst>
</file>

<file path=ppt/tags/tag3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40.xml><?xml version="1.0" encoding="utf-8"?>
<p:tagLst xmlns:p="http://schemas.openxmlformats.org/presentationml/2006/main">
  <p:tag name="KSO_WM_ICON_DRAW_MD4" val="04df74c3ad947ed48a84bfef5acddbcb"/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TYPE" val="l_h_x"/>
  <p:tag name="KSO_WM_CARDGROUP_LAYOUT_DATA" val="{&quot;cardRct&quot;:[960,2399.5455,10800,2266.8216666666667],&quot;lytRct&quot;:[960,2399,10800,7442],&quot;rct&quot;:[960,2399,10800,7441],&quot;spRct&quot;:[680,813,1319,1453]}"/>
  <p:tag name="KSO_WM_UNIT_PRESET_IMAGE_MD4" val="fmxYo0dlWoHRgtfN6rrLSg=="/>
</p:tagLst>
</file>

<file path=ppt/tags/tag341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399.5455,10800,2266.8216666666667],&quot;lytRct&quot;:[960,2399,10800,7442],&quot;rct&quot;:[960,2399,10800,7441],&quot;spRct&quot;:[1960,393,10439,952]}"/>
</p:tagLst>
</file>

<file path=ppt/tags/tag342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399.5455,10800,2266.8216666666667],&quot;lytRct&quot;:[960,2399,10800,7442],&quot;rct&quot;:[960,2399,10800,7441],&quot;spRct&quot;:[1960,1033,10439,1872]}"/>
</p:tagLst>
</file>

<file path=ppt/tags/tag343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FOLLOW_SHAPE_UNIT_TAG" val="1_2_1*l_h_y*"/>
  <p:tag name="KSO_WM_NEWLAYOUT_GROUP_ID" val="40"/>
  <p:tag name="KSO_WM_NEWLAYOUT_ID" val="lay_44d203f009798acb347d564745133717974a016f"/>
  <p:tag name="KSO_WM_SLIDE_FIGMA_DIAGRAM" val="1"/>
  <p:tag name="KSO_WM_UNIT_INDEX" val="1_2_1"/>
  <p:tag name="KSO_WM_UNIT_TYPE" val="l_h_i"/>
  <p:tag name="KSO_WM_CARDGROUP_LAYOUT_DATA" val="{&quot;cardRct&quot;:[960,4986.367166666668,10800,2266.8216666666667],&quot;lytRct&quot;:[960,2399,10800,7442],&quot;rct&quot;:[960,2399,10800,7441],&quot;spRct&quot;:[0,2587,10799,4853]}"/>
</p:tagLst>
</file>

<file path=ppt/tags/tag344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FOLLOW_SHAPE_UNIT_TAG" val="1_2_1*l_h_x*"/>
  <p:tag name="KSO_WM_NEWLAYOUT_GROUP_ID" val="40"/>
  <p:tag name="KSO_WM_NEWLAYOUT_ID" val="lay_44d203f009798acb347d564745133717974a016f"/>
  <p:tag name="KSO_WM_SLIDE_FIGMA_DIAGRAM" val="1"/>
  <p:tag name="KSO_WM_UNIT_INDEX" val="1_2_2"/>
  <p:tag name="KSO_WM_UNIT_TYPE" val="l_h_i"/>
  <p:tag name="KSO_WM_CARDGROUP_LAYOUT_DATA" val="{&quot;cardRct&quot;:[960,4986.367166666668,10800,2266.8216666666667],&quot;lytRct&quot;:[960,2399,10800,7442],&quot;rct&quot;:[960,2399,10800,7441],&quot;spRct&quot;:[360,3080,1639,4359]}"/>
</p:tagLst>
</file>

<file path=ppt/tags/tag345.xml><?xml version="1.0" encoding="utf-8"?>
<p:tagLst xmlns:p="http://schemas.openxmlformats.org/presentationml/2006/main">
  <p:tag name="KSO_WM_ICON_DRAW_MD4" val="057bc861ae2130e01d64a328f0666989"/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2_1"/>
  <p:tag name="KSO_WM_UNIT_TYPE" val="l_h_x"/>
  <p:tag name="KSO_WM_CARDGROUP_LAYOUT_DATA" val="{&quot;cardRct&quot;:[960,4986.367166666668,10800,2266.8216666666667],&quot;lytRct&quot;:[960,2399,10800,7442],&quot;rct&quot;:[960,2399,10800,7441],&quot;spRct&quot;:[680,3400,1319,4040]}"/>
  <p:tag name="KSO_WM_UNIT_PRESET_IMAGE_MD4" val="1v9upUik3IdhYsKoKrkufA=="/>
</p:tagLst>
</file>

<file path=ppt/tags/tag346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960,4986.367166666668,10800,2266.8216666666667],&quot;lytRct&quot;:[960,2399,10800,7442],&quot;rct&quot;:[960,2399,10800,7441],&quot;spRct&quot;:[1960,2980,10439,3539]}"/>
</p:tagLst>
</file>

<file path=ppt/tags/tag347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960,4986.367166666668,10800,2266.8216666666667],&quot;lytRct&quot;:[960,2399,10800,7442],&quot;rct&quot;:[960,2399,10800,7441],&quot;spRct&quot;:[1960,3620,10439,4459]}"/>
</p:tagLst>
</file>

<file path=ppt/tags/tag348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FOLLOW_SHAPE_UNIT_TAG" val="1_3_1*l_h_y*"/>
  <p:tag name="KSO_WM_NEWLAYOUT_GROUP_ID" val="40"/>
  <p:tag name="KSO_WM_NEWLAYOUT_ID" val="lay_44d203f009798acb347d564745133717974a016f"/>
  <p:tag name="KSO_WM_SLIDE_FIGMA_DIAGRAM" val="1"/>
  <p:tag name="KSO_WM_UNIT_INDEX" val="1_3_1"/>
  <p:tag name="KSO_WM_UNIT_TYPE" val="l_h_i"/>
  <p:tag name="KSO_WM_CARDGROUP_LAYOUT_DATA" val="{&quot;cardRct&quot;:[960,7573.1888333333345,10800,2266.8216666666667],&quot;lytRct&quot;:[960,2399,10800,7442],&quot;rct&quot;:[960,2399,10800,7441],&quot;spRct&quot;:[0,5174,10799,7440]}"/>
</p:tagLst>
</file>

<file path=ppt/tags/tag349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FOLLOW_SHAPE_UNIT_TAG" val="1_3_1*l_h_x*"/>
  <p:tag name="KSO_WM_NEWLAYOUT_GROUP_ID" val="40"/>
  <p:tag name="KSO_WM_NEWLAYOUT_ID" val="lay_44d203f009798acb347d564745133717974a016f"/>
  <p:tag name="KSO_WM_SLIDE_FIGMA_DIAGRAM" val="1"/>
  <p:tag name="KSO_WM_UNIT_INDEX" val="1_3_2"/>
  <p:tag name="KSO_WM_UNIT_TYPE" val="l_h_i"/>
  <p:tag name="KSO_WM_CARDGROUP_LAYOUT_DATA" val="{&quot;cardRct&quot;:[960,7573.1888333333345,10800,2266.8216666666667],&quot;lytRct&quot;:[960,2399,10800,7442],&quot;rct&quot;:[960,2399,10800,7441],&quot;spRct&quot;:[360,5667,1639,6946]}"/>
</p:tagLst>
</file>

<file path=ppt/tags/tag3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 第二级 第三级 第四级 第五级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50.xml><?xml version="1.0" encoding="utf-8"?>
<p:tagLst xmlns:p="http://schemas.openxmlformats.org/presentationml/2006/main">
  <p:tag name="KSO_WM_ICON_DRAW_MD4" val="25857cf22980ec3213e59aba32425a66"/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3_1"/>
  <p:tag name="KSO_WM_UNIT_TYPE" val="l_h_x"/>
  <p:tag name="KSO_WM_CARDGROUP_LAYOUT_DATA" val="{&quot;cardRct&quot;:[960,7573.1888333333345,10800,2266.8216666666667],&quot;lytRct&quot;:[960,2399,10800,7442],&quot;rct&quot;:[960,2399,10800,7441],&quot;spRct&quot;:[680,5987,1319,6627]}"/>
  <p:tag name="KSO_WM_UNIT_PRESET_IMAGE_MD4" val="dZJWTPWTW619XRsO5hBvpA=="/>
</p:tagLst>
</file>

<file path=ppt/tags/tag351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3_1"/>
  <p:tag name="KSO_WM_UNIT_PRESET_TEXT" val="请在此输入您的标题"/>
  <p:tag name="KSO_WM_UNIT_TYPE" val="l_h_a"/>
  <p:tag name="KSO_WM_CARDGROUP_LAYOUT_DATA" val="{&quot;cardRct&quot;:[960,7573.1888333333345,10800,2266.8216666666667],&quot;lytRct&quot;:[960,2399,10800,7442],&quot;rct&quot;:[960,2399,10800,7441],&quot;spRct&quot;:[1960,5567,10439,6126]}"/>
</p:tagLst>
</file>

<file path=ppt/tags/tag352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3*7*1*1"/>
  <p:tag name="KSO_WM_CARDGROUP_ID" val="0a1e801b4fce4c4596b324d673805d80"/>
  <p:tag name="KSO_WM_CARDGROUP_STYLE_INFO" val="C1_sc_p2*standard*0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3_1"/>
  <p:tag name="KSO_WM_UNIT_PRESET_TEXT" val="请在此输入您的文本。"/>
  <p:tag name="KSO_WM_UNIT_TYPE" val="l_h_f"/>
  <p:tag name="KSO_WM_CARDGROUP_LAYOUT_DATA" val="{&quot;cardRct&quot;:[960,7573.1888333333345,10800,2266.8216666666667],&quot;lytRct&quot;:[960,2399,10800,7442],&quot;rct&quot;:[960,2399,10800,7441],&quot;spRct&quot;:[1960,6207,10439,7046]}"/>
</p:tagLst>
</file>

<file path=ppt/tags/tag35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35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go_save_img/20260331/7ad257e0849d0c4f7d24b0dcf7cc0a37_0.jpeg?Expires=1775875810\u0026AWSAccessKeyId=AKLTHzmNYxS86KQFnb2pvxtA\u0026Signature=GUXBzqm13Zdo5Mu3gsPEVY%2BoSqU%3D&quot;,&quot;product_name&quot;:&quot;wps-wpp-pc&quot;,&quot;intention_code&quot;:&quot;wps_wpp_generate_pdf_pay&quot;}*auto_cache_hit_3.0.7_prod*1775789405891_b724a0_132715d30167-slide-3"/>
</p:tagLst>
</file>

<file path=ppt/tags/tag3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5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3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4/1b05b0d3-4110-4146-8795-a37b4202594f.jpg?Expires=1807325416\u0026AWSAccessKeyId=AKLT9NSy7kh8TIS1UzNqLRY2\u0026Signature=oD88ZiS%2Fzq32lq1s1Dw2iSNwdRQ%3D&quot;,&quot;product_name&quot;:&quot;wps-wpp-pc&quot;,&quot;intention_code&quot;:&quot;wps_wpp_generate_pdf_pay&quot;}*auto_qingqiu_3.0.7_prod*1775789405891_b724a0_132715d30167-slide-3"/>
</p:tagLst>
</file>

<file path=ppt/tags/tag3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6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6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3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6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3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7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3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3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7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376.xml><?xml version="1.0" encoding="utf-8"?>
<p:tagLst xmlns:p="http://schemas.openxmlformats.org/presentationml/2006/main">
  <p:tag name="wpp_generatetext" val="1"/>
</p:tagLst>
</file>

<file path=ppt/tags/tag377.xml><?xml version="1.0" encoding="utf-8"?>
<p:tagLst xmlns:p="http://schemas.openxmlformats.org/presentationml/2006/main">
  <p:tag name="wpp_generatetext" val="1"/>
</p:tagLst>
</file>

<file path=ppt/tags/tag378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50583"/>
  <p:tag name="KSO_WM_TEMPLATE_SLIDE_ID" val="slide_e1461cd84873efff"/>
</p:tagLst>
</file>

<file path=ppt/tags/tag37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0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8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19&quot;:[50072078],&quot;65&quot;:[40498887]}"/>
</p:tagLst>
</file>

<file path=ppt/tags/tag382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8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84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8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86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87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88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89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9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2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0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91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92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93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94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95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96.xml><?xml version="1.0" encoding="utf-8"?>
<p:tagLst xmlns:p="http://schemas.openxmlformats.org/presentationml/2006/main">
  <p:tag name="KSO_WM_DIAGRAM_VIRTUALLY_FRAME" val="{&quot;height&quot;:335.9,&quot;left&quot;:273.55,&quot;top&quot;:95.55,&quot;width&quot;:683.75}"/>
</p:tagLst>
</file>

<file path=ppt/tags/tag39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98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399.xml><?xml version="1.0" encoding="utf-8"?>
<p:tagLst xmlns:p="http://schemas.openxmlformats.org/presentationml/2006/main">
  <p:tag name="TABLE_ENDDRAG_ORIGIN_RECT" val="676*68"/>
  <p:tag name="TABLE_ENDDRAG_RECT" val="17*425*676*68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3"/>
</p:tagLst>
</file>

<file path=ppt/tags/tag400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29&quot;:[50052409,50000205,50000108],&quot;65&quot;:[40498887],&quot;8&quot;:[20476808]}"/>
</p:tagLst>
</file>

<file path=ppt/tags/tag40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0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57518d99471883bdbd3e01ca9c7fecc6_0.png?Expires=1775875810\u0026AWSAccessKeyId=AKLTHzmNYxS86KQFnb2pvxtA\u0026Signature=8KmsJB5tZexVdJtgS%2Fc4lgB%2BGfM%3D&quot;,&quot;product_name&quot;:&quot;wps-wpp-pc&quot;,&quot;intention_code&quot;:&quot;wps_wpp_generate_pdf_pay&quot;}*auto_cache_hit_3.0.7_prod*1775789405891_b724a0_132715d30167-slide-15"/>
</p:tagLst>
</file>

<file path=ppt/tags/tag4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06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0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1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484752097&quot;,&quot;product_name&quot;:&quot;wps-wpp-pc&quot;,&quot;intention_code&quot;:&quot;wps_wpp_generate_pdf_pay&quot;}*auto_gallery_3.0.7_prod*1775789405891_b724a0_132715d30167-slide-12"/>
</p:tagLst>
</file>

<file path=ppt/tags/tag41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1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1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1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1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18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1*5*1*1"/>
  <p:tag name="KSO_WM_CARDGROUP_ID" val="89aa7e391670454ab2fc024680952924"/>
  <p:tag name="KSO_WM_CARDGROUP_STYLE_INFO" val="C1_sc_p2*standard*0"/>
  <p:tag name="KSO_WM_FIGMA_FLAG" val="#fgm#"/>
  <p:tag name="KSO_WM_FOLLOW_SHAPE_UNIT_TAG" val="1_1_1*l_h_y*"/>
  <p:tag name="KSO_WM_NEWLAYOUT_GROUP_ID" val="40"/>
  <p:tag name="KSO_WM_NEWLAYOUT_ID" val="lay_3b37d242fe78b369fee72e77f921b9560ecde94d"/>
  <p:tag name="KSO_WM_SLIDE_FIGMA_DIAGRAM" val="1"/>
  <p:tag name="KSO_WM_UNIT_INDEX" val="1_1_1"/>
  <p:tag name="KSO_WM_UNIT_TYPE" val="l_h_i"/>
  <p:tag name="KSO_WM_CARDGROUP_LAYOUT_DATA" val="{&quot;cardRct&quot;:[960,3359,8280,3164.712598425197],&quot;lytRct&quot;:[960,3359,8280,6650],&quot;rct&quot;:[960,3359,8280,6650],&quot;spRct&quot;:[0,0,8279,3164]}"/>
</p:tagLst>
</file>

<file path=ppt/tags/tag419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1*5*1*1"/>
  <p:tag name="KSO_WM_CARDGROUP_ID" val="89aa7e391670454ab2fc024680952924"/>
  <p:tag name="KSO_WM_CARDGROUP_STYLE_INFO" val="C1_sc_p2*standard*0"/>
  <p:tag name="KSO_WM_FIGMA_FLAG" val="#fgm#"/>
  <p:tag name="KSO_WM_NEWLAYOUT_GROUP_ID" val="40"/>
  <p:tag name="KSO_WM_NEWLAYOUT_ID" val="lay_3b37d242fe78b369fee72e77f921b9560ecde94d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3359,8280,3164.712598425197],&quot;lytRct&quot;:[960,3359,8280,6650],&quot;rct&quot;:[960,3359,8280,6650],&quot;spRct&quot;:[360,422,7919,982]}"/>
</p:tagLst>
</file>

<file path=ppt/tags/tag42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0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1*5*1*1"/>
  <p:tag name="KSO_WM_CARDGROUP_ID" val="89aa7e391670454ab2fc024680952924"/>
  <p:tag name="KSO_WM_CARDGROUP_STYLE_INFO" val="C1_sc_p2*standard*0"/>
  <p:tag name="KSO_WM_FIGMA_FLAG" val="#fgm#"/>
  <p:tag name="KSO_WM_NEWLAYOUT_GROUP_ID" val="40"/>
  <p:tag name="KSO_WM_NEWLAYOUT_ID" val="lay_3b37d242fe78b369fee72e77f921b9560ecde94d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3359,8280,3164.712598425197],&quot;lytRct&quot;:[960,3359,8280,6650],&quot;rct&quot;:[960,3359,8280,6650],&quot;spRct&quot;:[360,1062,7919,2742]}"/>
</p:tagLst>
</file>

<file path=ppt/tags/tag421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1*5*1*1"/>
  <p:tag name="KSO_WM_CARDGROUP_ID" val="89aa7e391670454ab2fc024680952924"/>
  <p:tag name="KSO_WM_CARDGROUP_STYLE_INFO" val="C1_sc_p2*standard*0"/>
  <p:tag name="KSO_WM_FIGMA_FLAG" val="#fgm#"/>
  <p:tag name="KSO_WM_FOLLOW_SHAPE_UNIT_TAG" val="1_2_1*l_h_y*"/>
  <p:tag name="KSO_WM_NEWLAYOUT_GROUP_ID" val="40"/>
  <p:tag name="KSO_WM_NEWLAYOUT_ID" val="lay_3b37d242fe78b369fee72e77f921b9560ecde94d"/>
  <p:tag name="KSO_WM_SLIDE_FIGMA_DIAGRAM" val="1"/>
  <p:tag name="KSO_WM_UNIT_INDEX" val="1_2_1"/>
  <p:tag name="KSO_WM_UNIT_TYPE" val="l_h_i"/>
  <p:tag name="KSO_WM_CARDGROUP_LAYOUT_DATA" val="{&quot;cardRct&quot;:[960,6843.712598425198,8280,3164.712598425197],&quot;lytRct&quot;:[960,3359,8280,6650],&quot;rct&quot;:[960,3359,8280,6650],&quot;spRct&quot;:[0,3484,8279,6649]}"/>
</p:tagLst>
</file>

<file path=ppt/tags/tag422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1*5*1*1"/>
  <p:tag name="KSO_WM_CARDGROUP_ID" val="89aa7e391670454ab2fc024680952924"/>
  <p:tag name="KSO_WM_CARDGROUP_STYLE_INFO" val="C1_sc_p2*standard*0"/>
  <p:tag name="KSO_WM_FIGMA_FLAG" val="#fgm#"/>
  <p:tag name="KSO_WM_NEWLAYOUT_GROUP_ID" val="40"/>
  <p:tag name="KSO_WM_NEWLAYOUT_ID" val="lay_3b37d242fe78b369fee72e77f921b9560ecde94d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960,6843.712598425198,8280,3164.712598425197],&quot;lytRct&quot;:[960,3359,8280,6650],&quot;rct&quot;:[960,3359,8280,6650],&quot;spRct&quot;:[360,3907,7919,4467]}"/>
</p:tagLst>
</file>

<file path=ppt/tags/tag423.xml><?xml version="1.0" encoding="utf-8"?>
<p:tagLst xmlns:p="http://schemas.openxmlformats.org/presentationml/2006/main">
  <p:tag name="KSO_WM_AILAYOUT_OPTION" val="0_1_1_0"/>
  <p:tag name="KSO_WM_CARDGOUR_SOURCE_FROM" val="aipagebeautify"/>
  <p:tag name="KSO_WM_CARDGROUP_FEATURE" val="1*1*5*1*1"/>
  <p:tag name="KSO_WM_CARDGROUP_ID" val="89aa7e391670454ab2fc024680952924"/>
  <p:tag name="KSO_WM_CARDGROUP_STYLE_INFO" val="C1_sc_p2*standard*0"/>
  <p:tag name="KSO_WM_FIGMA_FLAG" val="#fgm#"/>
  <p:tag name="KSO_WM_NEWLAYOUT_GROUP_ID" val="40"/>
  <p:tag name="KSO_WM_NEWLAYOUT_ID" val="lay_3b37d242fe78b369fee72e77f921b9560ecde94d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960,6843.712598425198,8280,3164.712598425197],&quot;lytRct&quot;:[960,3359,8280,6650],&quot;rct&quot;:[960,3359,8280,6650],&quot;spRct&quot;:[360,4547,7919,6227]}"/>
</p:tagLst>
</file>

<file path=ppt/tags/tag424.xml><?xml version="1.0" encoding="utf-8"?>
<p:tagLst xmlns:p="http://schemas.openxmlformats.org/presentationml/2006/main">
  <p:tag name="wpp_generatepicture" val="1"/>
</p:tagLst>
</file>

<file path=ppt/tags/tag42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2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2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2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2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3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3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3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3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3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3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3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3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3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4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4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4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4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4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4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4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4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49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4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 第二级 第三级 第四级 第五级"/>
  <p:tag name="KSO_WM_UNIT_ID" val="_3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4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5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5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5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5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5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5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5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5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6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 第二级 第三级 第四级 第五级"/>
  <p:tag name="KSO_WM_UNIT_ID" val="_3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46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6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6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6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6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6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6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6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6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7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7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7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7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75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476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7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78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7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8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0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8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82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8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84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8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86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8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88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8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0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9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92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49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94.xml><?xml version="1.0" encoding="utf-8"?>
<p:tagLst xmlns:p="http://schemas.openxmlformats.org/presentationml/2006/main">
  <p:tag name="TABLE_ENDDRAG_ORIGIN_RECT" val="798*210"/>
  <p:tag name="TABLE_ENDDRAG_RECT" val="60*321*798*210"/>
</p:tagLst>
</file>

<file path=ppt/tags/tag49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29&quot;:[50049398,50000054],&quot;65&quot;:[40498887]}"/>
</p:tagLst>
</file>

<file path=ppt/tags/tag49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9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12&quot;:[25125218],&quot;65&quot;:[40498887]}"/>
</p:tagLst>
</file>

<file path=ppt/tags/tag4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49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12&quot;:[25125218],&quot;65&quot;:[40498887]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4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00.xml><?xml version="1.0" encoding="utf-8"?>
<p:tagLst xmlns:p="http://schemas.openxmlformats.org/presentationml/2006/main">
  <p:tag name="KSO_DOCER_RESOURCE_TRACE_INFO" val="{&quot;id&quot;:&quot;25125218&quot;,&quot;origin&quot;:0,&quot;type&quot;:&quot;wordart&quot;,&quot;user&quot;:&quot;382171518&quot;}"/>
</p:tagLst>
</file>

<file path=ppt/tags/tag501.xml><?xml version="1.0" encoding="utf-8"?>
<p:tagLst xmlns:p="http://schemas.openxmlformats.org/presentationml/2006/main">
  <p:tag name="KSO_WM_BEAUTIFY_FLAG" val=""/>
</p:tagLst>
</file>

<file path=ppt/tags/tag502.xml><?xml version="1.0" encoding="utf-8"?>
<p:tagLst xmlns:p="http://schemas.openxmlformats.org/presentationml/2006/main">
  <p:tag name="KSO_WM_BEAUTIFY_FLAG" val=""/>
</p:tagLst>
</file>

<file path=ppt/tags/tag503.xml><?xml version="1.0" encoding="utf-8"?>
<p:tagLst xmlns:p="http://schemas.openxmlformats.org/presentationml/2006/main">
  <p:tag name="KSO_WM_BEAUTIFY_FLAG" val=""/>
</p:tagLst>
</file>

<file path=ppt/tags/tag504.xml><?xml version="1.0" encoding="utf-8"?>
<p:tagLst xmlns:p="http://schemas.openxmlformats.org/presentationml/2006/main">
  <p:tag name="KSO_WM_BEAUTIFY_FLAG" val=""/>
</p:tagLst>
</file>

<file path=ppt/tags/tag505.xml><?xml version="1.0" encoding="utf-8"?>
<p:tagLst xmlns:p="http://schemas.openxmlformats.org/presentationml/2006/main">
  <p:tag name="KSO_WM_BEAUTIFY_FLAG" val=""/>
</p:tagLst>
</file>

<file path=ppt/tags/tag506.xml><?xml version="1.0" encoding="utf-8"?>
<p:tagLst xmlns:p="http://schemas.openxmlformats.org/presentationml/2006/main">
  <p:tag name="KSO_WM_BEAUTIFY_FLAG" val=""/>
</p:tagLst>
</file>

<file path=ppt/tags/tag507.xml><?xml version="1.0" encoding="utf-8"?>
<p:tagLst xmlns:p="http://schemas.openxmlformats.org/presentationml/2006/main">
  <p:tag name="KSO_WM_BEAUTIFY_FLAG" val=""/>
</p:tagLst>
</file>

<file path=ppt/tags/tag508.xml><?xml version="1.0" encoding="utf-8"?>
<p:tagLst xmlns:p="http://schemas.openxmlformats.org/presentationml/2006/main">
  <p:tag name="KSO_WM_BEAUTIFY_FLAG" val=""/>
</p:tagLst>
</file>

<file path=ppt/tags/tag509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 第二级 第三级 第四级 第五级"/>
  <p:tag name="KSO_WM_UNIT_ID" val="_4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510.xml><?xml version="1.0" encoding="utf-8"?>
<p:tagLst xmlns:p="http://schemas.openxmlformats.org/presentationml/2006/main">
  <p:tag name="KSO_WM_BEAUTIFY_FLAG" val=""/>
</p:tagLst>
</file>

<file path=ppt/tags/tag511.xml><?xml version="1.0" encoding="utf-8"?>
<p:tagLst xmlns:p="http://schemas.openxmlformats.org/presentationml/2006/main">
  <p:tag name="KSO_WM_BEAUTIFY_FLAG" val=""/>
</p:tagLst>
</file>

<file path=ppt/tags/tag512.xml><?xml version="1.0" encoding="utf-8"?>
<p:tagLst xmlns:p="http://schemas.openxmlformats.org/presentationml/2006/main">
  <p:tag name="KSO_WM_BEAUTIFY_FLAG" val=""/>
</p:tagLst>
</file>

<file path=ppt/tags/tag513.xml><?xml version="1.0" encoding="utf-8"?>
<p:tagLst xmlns:p="http://schemas.openxmlformats.org/presentationml/2006/main">
  <p:tag name="KSO_WM_BEAUTIFY_FLAG" val=""/>
</p:tagLst>
</file>

<file path=ppt/tags/tag514.xml><?xml version="1.0" encoding="utf-8"?>
<p:tagLst xmlns:p="http://schemas.openxmlformats.org/presentationml/2006/main">
  <p:tag name="KSO_WM_BEAUTIFY_FLAG" val=""/>
</p:tagLst>
</file>

<file path=ppt/tags/tag515.xml><?xml version="1.0" encoding="utf-8"?>
<p:tagLst xmlns:p="http://schemas.openxmlformats.org/presentationml/2006/main">
  <p:tag name="KSO_WM_BEAUTIFY_FLAG" val=""/>
</p:tagLst>
</file>

<file path=ppt/tags/tag516.xml><?xml version="1.0" encoding="utf-8"?>
<p:tagLst xmlns:p="http://schemas.openxmlformats.org/presentationml/2006/main">
  <p:tag name="KSO_WM_BEAUTIFY_FLAG" val=""/>
</p:tagLst>
</file>

<file path=ppt/tags/tag517.xml><?xml version="1.0" encoding="utf-8"?>
<p:tagLst xmlns:p="http://schemas.openxmlformats.org/presentationml/2006/main">
  <p:tag name="KSO_WM_BEAUTIFY_FLAG" val=""/>
</p:tagLst>
</file>

<file path=ppt/tags/tag518.xml><?xml version="1.0" encoding="utf-8"?>
<p:tagLst xmlns:p="http://schemas.openxmlformats.org/presentationml/2006/main">
  <p:tag name="KSO_WM_BEAUTIFY_FLAG" val=""/>
</p:tagLst>
</file>

<file path=ppt/tags/tag519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4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20.xml><?xml version="1.0" encoding="utf-8"?>
<p:tagLst xmlns:p="http://schemas.openxmlformats.org/presentationml/2006/main">
  <p:tag name="KSO_WM_BEAUTIFY_FLAG" val=""/>
</p:tagLst>
</file>

<file path=ppt/tags/tag521.xml><?xml version="1.0" encoding="utf-8"?>
<p:tagLst xmlns:p="http://schemas.openxmlformats.org/presentationml/2006/main">
  <p:tag name="KSO_WM_BEAUTIFY_FLAG" val=""/>
</p:tagLst>
</file>

<file path=ppt/tags/tag522.xml><?xml version="1.0" encoding="utf-8"?>
<p:tagLst xmlns:p="http://schemas.openxmlformats.org/presentationml/2006/main">
  <p:tag name="KSO_WM_BEAUTIFY_FLAG" val=""/>
</p:tagLst>
</file>

<file path=ppt/tags/tag523.xml><?xml version="1.0" encoding="utf-8"?>
<p:tagLst xmlns:p="http://schemas.openxmlformats.org/presentationml/2006/main">
  <p:tag name="KSO_WM_BEAUTIFY_FLAG" val=""/>
</p:tagLst>
</file>

<file path=ppt/tags/tag524.xml><?xml version="1.0" encoding="utf-8"?>
<p:tagLst xmlns:p="http://schemas.openxmlformats.org/presentationml/2006/main">
  <p:tag name="KSO_WM_BEAUTIFY_FLAG" val=""/>
</p:tagLst>
</file>

<file path=ppt/tags/tag525.xml><?xml version="1.0" encoding="utf-8"?>
<p:tagLst xmlns:p="http://schemas.openxmlformats.org/presentationml/2006/main">
  <p:tag name="KSO_WM_BEAUTIFY_FLAG" val=""/>
</p:tagLst>
</file>

<file path=ppt/tags/tag526.xml><?xml version="1.0" encoding="utf-8"?>
<p:tagLst xmlns:p="http://schemas.openxmlformats.org/presentationml/2006/main">
  <p:tag name="KSO_WM_BEAUTIFY_FLAG" val=""/>
</p:tagLst>
</file>

<file path=ppt/tags/tag52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28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12&quot;:[25125218],&quot;65&quot;:[40498887]}"/>
</p:tagLst>
</file>

<file path=ppt/tags/tag52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3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 第二级 第三级 第四级 第五级"/>
  <p:tag name="KSO_WM_UNIT_ID" val="_4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530.xml><?xml version="1.0" encoding="utf-8"?>
<p:tagLst xmlns:p="http://schemas.openxmlformats.org/presentationml/2006/main">
  <p:tag name="TABLE_ENDDRAG_ORIGIN_RECT" val="856*364"/>
  <p:tag name="TABLE_ENDDRAG_RECT" val="35*90*856*364"/>
</p:tagLst>
</file>

<file path=ppt/tags/tag53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29&quot;:[50053044,50053024],&quot;65&quot;:[40498887],&quot;8&quot;:[20471001,20474513,20476234,50052899,20470739]}"/>
</p:tagLst>
</file>

<file path=ppt/tags/tag532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382171518&quot;}"/>
</p:tagLst>
</file>

<file path=ppt/tags/tag533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382171518&quot;}"/>
</p:tagLst>
</file>

<file path=ppt/tags/tag534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382171518&quot;}"/>
</p:tagLst>
</file>

<file path=ppt/tags/tag535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382171518&quot;}"/>
</p:tagLst>
</file>

<file path=ppt/tags/tag536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382171518&quot;}"/>
</p:tagLst>
</file>

<file path=ppt/tags/tag537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382171518&quot;}"/>
</p:tagLst>
</file>

<file path=ppt/tags/tag538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10&quot;:[21537603,20250359,20250358,21540634,21563987],&quot;65&quot;:[40498887],&quot;8&quot;:[20471001,20474513,20476234,50052899,20470739]}"/>
</p:tagLst>
</file>

<file path=ppt/tags/tag539.xml><?xml version="1.0" encoding="utf-8"?>
<p:tagLst xmlns:p="http://schemas.openxmlformats.org/presentationml/2006/main">
  <p:tag name="TABLE_ENDDRAG_ORIGIN_RECT" val="873*346"/>
  <p:tag name="TABLE_ENDDRAG_RECT" val="44*98*873*346"/>
</p:tagLst>
</file>

<file path=ppt/tags/tag54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0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10&quot;:[21537603,20250359,20250358,21540634,21563987],&quot;29&quot;:[50052968,50052448,50000144],&quot;65&quot;:[40498887],&quot;8&quot;:[20471001,20474513,20476234,50052899,20470739]}"/>
</p:tagLst>
</file>

<file path=ppt/tags/tag541.xml><?xml version="1.0" encoding="utf-8"?>
<p:tagLst xmlns:p="http://schemas.openxmlformats.org/presentationml/2006/main">
  <p:tag name="TABLE_ENDDRAG_ORIGIN_RECT" val="869*304"/>
  <p:tag name="TABLE_ENDDRAG_RECT" val="44*95*869*304"/>
</p:tagLst>
</file>

<file path=ppt/tags/tag542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10&quot;:[21537603,20250359,20250358,21540634,21563987],&quot;19&quot;:[50073437],&quot;29&quot;:[50052968,50052448,50000144],&quot;65&quot;:[40498887],&quot;8&quot;:[20471001,20474513,20476234,50052899,20470739]}"/>
</p:tagLst>
</file>

<file path=ppt/tags/tag543.xml><?xml version="1.0" encoding="utf-8"?>
<p:tagLst xmlns:p="http://schemas.openxmlformats.org/presentationml/2006/main">
  <p:tag name="KSO_DOCER_RESOURCE_TRACE_INFO" val="{&quot;id&quot;:&quot;50073190&quot;,&quot;origin&quot;:0,&quot;type&quot;:&quot;textbox&quot;,&quot;user&quot;:&quot;382171518&quot;}"/>
</p:tagLst>
</file>

<file path=ppt/tags/tag544.xml><?xml version="1.0" encoding="utf-8"?>
<p:tagLst xmlns:p="http://schemas.openxmlformats.org/presentationml/2006/main">
  <p:tag name="KSO_WM_UNIT_TEXTBOXSTYLE_SHAPETYPE" val="0"/>
  <p:tag name="KSO_WM_UNIT_TEXTBOXSTYLE_TEMPLATETYPE" val="1"/>
  <p:tag name="KSO_WM_UNIT_ISCONTENTS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6_42*f*1"/>
  <p:tag name="KSO_WM_TEMPLATE_CATEGORY" val="mixed"/>
  <p:tag name="KSO_WM_TEMPLATE_INDEX" val="20201886"/>
  <p:tag name="KSO_WM_UNIT_LAYERLEVEL" val="1"/>
  <p:tag name="KSO_WM_TAG_VERSION" val="1.0"/>
  <p:tag name="KSO_WM_BEAUTIFY_FLAG" val="#wm#"/>
  <p:tag name="KSO_WM_UNIT_PRESET_TEXT" val="单击此处输入小标题"/>
  <p:tag name="KSO_WM_UNIT_TEXTBOXSTYLE_GUID" val="{9bb83113-1614-4126-8b53-e3e1cdd7aeea}"/>
  <p:tag name="KSO_WM_UNIT_TEXTBOXSTYLE_TEMPLATEID" val="3135005"/>
  <p:tag name="KSO_WM_UNIT_TEXTBOXSTYLE_TYPE" val="5"/>
</p:tagLst>
</file>

<file path=ppt/tags/tag545.xml><?xml version="1.0" encoding="utf-8"?>
<p:tagLst xmlns:p="http://schemas.openxmlformats.org/presentationml/2006/main">
  <p:tag name="TABLE_ENDDRAG_ORIGIN_RECT" val="874*382"/>
  <p:tag name="TABLE_ENDDRAG_RECT" val="43*125*874*382"/>
</p:tagLst>
</file>

<file path=ppt/tags/tag5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4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  <p:tag name="resource_record_key" val="{&quot;12&quot;:[25125218],&quot;65&quot;:[40498887]}"/>
</p:tagLst>
</file>

<file path=ppt/tags/tag548.xml><?xml version="1.0" encoding="utf-8"?>
<p:tagLst xmlns:p="http://schemas.openxmlformats.org/presentationml/2006/main">
  <p:tag name="TABLE_ENDDRAG_ORIGIN_RECT" val="333*463"/>
  <p:tag name="TABLE_ENDDRAG_RECT" val="4*77*333*463"/>
</p:tagLst>
</file>

<file path=ppt/tags/tag549.xml><?xml version="1.0" encoding="utf-8"?>
<p:tagLst xmlns:p="http://schemas.openxmlformats.org/presentationml/2006/main">
  <p:tag name="TABLE_ENDDRAG_ORIGIN_RECT" val="420*410"/>
  <p:tag name="TABLE_ENDDRAG_RECT" val="476*105*420*410"/>
</p:tagLst>
</file>

<file path=ppt/tags/tag55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5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552.xml><?xml version="1.0" encoding="utf-8"?>
<p:tagLst xmlns:p="http://schemas.openxmlformats.org/presentationml/2006/main">
  <p:tag name="TABLE_ENDDRAG_ORIGIN_RECT" val="390*331"/>
  <p:tag name="TABLE_ENDDRAG_RECT" val="62*116*390*331"/>
</p:tagLst>
</file>

<file path=ppt/tags/tag553.xml><?xml version="1.0" encoding="utf-8"?>
<p:tagLst xmlns:p="http://schemas.openxmlformats.org/presentationml/2006/main">
  <p:tag name="TABLE_ENDDRAG_ORIGIN_RECT" val="424*337"/>
  <p:tag name="TABLE_ENDDRAG_RECT" val="476*111*424*337"/>
</p:tagLst>
</file>

<file path=ppt/tags/tag5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5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55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57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TYPE" val="l_h_d"/>
  <p:tag name="MH_PIC_SOURCE_TYPE" val="generate_slide_ai*{&quot;id&quot;:&quot;VCG41N1563985214&quot;,&quot;product_name&quot;:&quot;wps-wpp-pc&quot;,&quot;intention_code&quot;:&quot;wps_wpp_generate_pdf_pay&quot;}*auto_gallery_3.0.7_prod*1775789405891_b724a0_132715d30167-slide-19"/>
  <p:tag name="KSO_WM_CARDGROUP_LAYOUT_DATA" val="{&quot;cardRct&quot;:[5746,2514,4000,3481],&quot;lytRct&quot;:[5746,2514,4000,3481],&quot;rct&quot;:[5745,2513,4000,3482],&quot;spRct&quot;:[15,15,3984,2665]}"/>
  <p:tag name="KSO_WM_CARDGROUP_ID" val="48b022f3e7eb428aa64c25947c59d376"/>
  <p:tag name="KSO_WM_CARDGROUP_FEATURE" val="2*2*6*0*0"/>
  <p:tag name="KSO_WM_CARDGROUP_STYLE_INFO" val="C1_sc_mix*standard*1"/>
  <p:tag name="KSO_WM_CARDGROUP_REVERSE_POSITION" val="0"/>
  <p:tag name="KSO_WM_SLIDE_FIGMA_DIAGRAM" val="1"/>
</p:tagLst>
</file>

<file path=ppt/tags/tag5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4/f0b5986c-d652-4103-9266-467a7cd73eba.jpg?Expires=1807325414\u0026AWSAccessKeyId=AKLT9NSy7kh8TIS1UzNqLRY2\u0026Signature=tnhH5FxDhMfV3gnjGNm4cIccYc4%3D&quot;,&quot;product_name&quot;:&quot;wps-wpp-pc&quot;,&quot;intention_code&quot;:&quot;wps_wpp_generate_pdf_pay&quot;}*auto_qingqiu_3.0.7_prod*1775789405891_b724a0_132715d30167-slide-19"/>
</p:tagLst>
</file>

<file path=ppt/tags/tag5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563985214&quot;,&quot;product_name&quot;:&quot;wps-wpp-pc&quot;,&quot;intention_code&quot;:&quot;wps_wpp_generate_pdf_pay&quot;}*auto_gallery_3.0.7_prod*1775789405891_b724a0_132715d30167-slide-19"/>
</p:tagLst>
</file>

<file path=ppt/tags/tag56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563985214&quot;,&quot;product_name&quot;:&quot;wps-wpp-pc&quot;,&quot;intention_code&quot;:&quot;wps_wpp_generate_pdf_pay&quot;}*auto_gallery_3.0.7_prod*1775789405891_b724a0_132715d30167-slide-19"/>
</p:tagLst>
</file>

<file path=ppt/tags/tag5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62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56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64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TYPE" val="l_h_d"/>
  <p:tag name="MH_PIC_SOURCE_TYPE" val="generate_slide_ai*{&quot;id&quot;:&quot;VCG41N1563985214&quot;,&quot;product_name&quot;:&quot;wps-wpp-pc&quot;,&quot;intention_code&quot;:&quot;wps_wpp_generate_pdf_pay&quot;}*auto_gallery_3.0.7_prod*1775789405891_b724a0_132715d30167-slide-19"/>
  <p:tag name="KSO_WM_CARDGROUP_LAYOUT_DATA" val="{&quot;cardRct&quot;:[1361.0007501432117,2090.000750143211,16480.998499713576,7251.998499713577],&quot;lytRct&quot;:[1361,2090,16481,7252],&quot;rct&quot;:[1376,2105,16451,6422],&quot;spRct&quot;:[15,15,16465,6436]}"/>
  <p:tag name="KSO_WM_CARDGROUP_ID" val="48b022f3e7eb428aa64c25947c59d376"/>
  <p:tag name="KSO_WM_CARDGROUP_FEATURE" val="2*2*6*0*0"/>
  <p:tag name="KSO_WM_CARDGROUP_STYLE_INFO" val="C1_sc_mix*standard*1"/>
  <p:tag name="KSO_WM_CARDGROUP_REVERSE_POSITION" val="0"/>
  <p:tag name="KSO_WM_SLIDE_FIGMA_DIAGRAM" val="1"/>
</p:tagLst>
</file>

<file path=ppt/tags/tag565.xml><?xml version="1.0" encoding="utf-8"?>
<p:tagLst xmlns:p="http://schemas.openxmlformats.org/presentationml/2006/main">
  <p:tag name="wpp_generatepicture" val="1"/>
</p:tagLst>
</file>

<file path=ppt/tags/tag566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56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68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56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70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57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ecb31a4447feb02c44dc060df7113c15ec64597"/>
  <p:tag name="KSO_WM_NEWLAYOUT_GROUP_ID" val="layout_38"/>
  <p:tag name="KSO_WM_NEWLAYOUT_ID" val="slide_a698b4874781f8c2"/>
  <p:tag name="KSO_WM_UNIT_PRESET_TEXT" val="单击此处添加标题"/>
</p:tagLst>
</file>

<file path=ppt/tags/tag572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50583"/>
  <p:tag name="KSO_WM_TEMPLATE_SLIDE_ID" val="slide_a698b4874781f8c2"/>
</p:tagLst>
</file>

<file path=ppt/tags/tag573.xml><?xml version="1.0" encoding="utf-8"?>
<p:tagLst xmlns:p="http://schemas.openxmlformats.org/presentationml/2006/main">
  <p:tag name="KSO_WM_FIGMA_FLAG" val="#fgm#"/>
  <p:tag name="KSO_WM_UNIT_TEXT_TYPE" val="1"/>
  <p:tag name="KSO_WM_LAYOUT_CHECK_HASH" val="23229f708229fc99f256246d43846afe9f18b3a3"/>
  <p:tag name="KSO_WM_NEWLAYOUT_ID" val="2154"/>
  <p:tag name="KSO_WM_UNIT_ISCONTENTSTITLE" val="0"/>
  <p:tag name="KSO_WM_UNIT_ISNUMDGMTITLE" val="0"/>
  <p:tag name="KSO_WM_UNIT_NOCLEAR" val="1"/>
  <p:tag name="KSO_WM_UNIT_HIGHLIGHT" val="0"/>
  <p:tag name="KSO_WM_UNIT_COMPATIBLE" val="0"/>
  <p:tag name="KSO_WM_UNIT_DIAGRAM_ISNUMVISUAL" val="0"/>
  <p:tag name="KSO_WM_UNIT_DIAGRAM_ISREFERUNIT" val="0"/>
  <p:tag name="KSO_WM_UNIT_ID" val="custom40498887_5*a*1"/>
  <p:tag name="KSO_WM_TEMPLATE_CATEGORY" val="custom"/>
  <p:tag name="KSO_WM_TEMPLATE_INDEX" val="40498887"/>
  <p:tag name="KSO_WM_UNIT_LAYERLEVEL" val="1"/>
  <p:tag name="KSO_WM_TAG_VERSION" val="3.0"/>
  <p:tag name="KSO_WM_UNIT_PRESET_TEXT" val="谢谢观看"/>
</p:tagLst>
</file>

<file path=ppt/tags/tag574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e7cdcf741fd3296900c18ab772f0aa7cede2bb16"/>
  <p:tag name="KSO_WM_NEWLAYOUT_ID" val="2142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a*1"/>
  <p:tag name="KSO_WM_TEMPLATE_CATEGORY" val="custom"/>
  <p:tag name="KSO_WM_TEMPLATE_INDEX" val="40498887"/>
  <p:tag name="KSO_WM_UNIT_LAYERLEVEL" val="1"/>
  <p:tag name="KSO_WM_TAG_VERSION" val="3.0"/>
</p:tagLst>
</file>

<file path=ppt/tags/tag575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endPage"/>
  <p:tag name="KSO_WM_TEMPLATE_SUBCATEGORY" val="29"/>
  <p:tag name="KSO_WM_BEAUTIFY_FLAG" val="#wm#"/>
  <p:tag name="KSO_WM_TEMPLATE_SLIDE_ID" val="slide_2f1bc384a532e0ce"/>
  <p:tag name="KSO_WM_TAG_VERSION" val="3.0"/>
  <p:tag name="KSO_WM_SLIDE_ID" val="custom40498887_5"/>
  <p:tag name="KSO_WM_TEMPLATE_MASTER_TYPE" val="0"/>
  <p:tag name="KSO_WM_TEMPLATE_COLOR_TYPE" val="0"/>
  <p:tag name="KSO_WM_SLIDE_INDEX" val="5"/>
  <p:tag name="KSO_WM_TEMPLATE_CATEGORY" val="custom"/>
  <p:tag name="KSO_WM_TEMPLATE_INDEX" val="40498887"/>
  <p:tag name="KSO_WM_SLIDE_LAYOUT" val="a_b"/>
  <p:tag name="KSO_WM_SLIDE_LAYOUT_CNT" val="1_1"/>
</p:tagLst>
</file>

<file path=ppt/tags/tag576.xml><?xml version="1.0" encoding="utf-8"?>
<p:tagLst xmlns:p="http://schemas.openxmlformats.org/presentationml/2006/main">
  <p:tag name="resource_record_key" val="{&quot;10&quot;:[50009006,21537603],&quot;12&quot;:[25125218],&quot;19&quot;:[50072078,50073190,50073437],&quot;29&quot;:[50053044,50053024,50000199,50052445,50000207,50000213,50000047,50052696,50052409,50000205,50000108,50049398,50000054,50000211],&quot;65&quot;:[40498887],&quot;8&quot;:[20471001,20474513,20476234,50052899,20470739,20476808]}"/>
</p:tagLst>
</file>

<file path=ppt/tags/tag5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9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 第二级 第三级 第四级 第五级"/>
  <p:tag name="KSO_WM_UNIT_ID" val="_7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8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8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9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SUBTYPE" val="c"/>
  <p:tag name="KSO_WM_UNIT_TEXT_TYPE" val="1"/>
  <p:tag name="KSO_WM_UNIT_TYPE" val="f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</p:tagLst>
</file>

<file path=ppt/tags/tag79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e7cdcf741fd3296900c18ab772f0aa7cede2bb16"/>
  <p:tag name="KSO_WM_NEWLAYOUT_ID" val="2142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a*1"/>
  <p:tag name="KSO_WM_UNIT_LAYERLEVEL" val="1"/>
  <p:tag name="KSO_WM_TAG_VERSION" val="3.0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2"/>
  <p:tag name="KSO_WM_UNIT_SUBTYPE" val="b"/>
  <p:tag name="KSO_WM_UNIT_TEXT_TYPE" val="1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f*2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fb83b327c18b4bbd9df7f427de82b99ce0065b8d"/>
  <p:tag name="KSO_WM_NEWLAYOUT_ID" val="2146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</p:tagLst>
</file>

<file path=ppt/tags/tag86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_INDEX" val="-1"/>
  <p:tag name="KSO_WM_UNIT_PRESET_TEXT_LEN" val="0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_10*e*1"/>
  <p:tag name="KSO_WM_UNIT_LAYERLEVEL" val="1"/>
  <p:tag name="KSO_WM_TAG_VERSION" val="3.0"/>
</p:tagLst>
</file>

<file path=ppt/tags/tag87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b"/>
  <p:tag name="KSO_WM_BEAUTIFY_FLAG" val="#wm#"/>
  <p:tag name="KSO_WM_FIGMA_FLAG" val="#fgm#"/>
  <p:tag name="KSO_WM_UNIT_INDEX" val="1"/>
  <p:tag name="KSO_WM_UNIT_TEXT_TYPE" val="1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</p:tagLst>
</file>

<file path=ppt/tags/tag92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23229f708229fc99f256246d43846afe9f18b3a3"/>
  <p:tag name="KSO_WM_NEWLAYOUT_ID" val="2154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</p:tagLst>
</file>

<file path=ppt/tags/tag93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b*1"/>
  <p:tag name="KSO_WM_UNIT_LAYERLEVEL" val="1"/>
  <p:tag name="KSO_WM_TAG_VERSION" val="3.0"/>
</p:tagLst>
</file>

<file path=ppt/tags/tag97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6a1a1d9997f5d6864728d7948c5cabf81232cf1b"/>
  <p:tag name="KSO_WM_NEWLAYOUT_ID" val="1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a*1"/>
  <p:tag name="KSO_WM_UNIT_LAYERLEVEL" val="1"/>
  <p:tag name="KSO_WM_TAG_VERSION" val="3.0"/>
</p:tagLst>
</file>

<file path=ppt/tags/tag98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1_1"/>
  <p:tag name="KSO_WM_UNIT_LAYERLEVEL" val="1_1_1"/>
  <p:tag name="KSO_WM_TAG_VERSION" val="3.0"/>
</p:tagLst>
</file>

<file path=ppt/tags/tag99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1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1_2"/>
  <p:tag name="KSO_WM_UNIT_LAYERLEVEL" val="1_1_1"/>
  <p:tag name="KSO_WM_TAG_VERSION" val="3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63">
      <a:dk1>
        <a:srgbClr val="000000"/>
      </a:dk1>
      <a:lt1>
        <a:srgbClr val="FFFFFF"/>
      </a:lt1>
      <a:dk2>
        <a:srgbClr val="082A62"/>
      </a:dk2>
      <a:lt2>
        <a:srgbClr val="E6F1FF"/>
      </a:lt2>
      <a:accent1>
        <a:srgbClr val="0A7AF8"/>
      </a:accent1>
      <a:accent2>
        <a:srgbClr val="FA2E43"/>
      </a:accent2>
      <a:accent3>
        <a:srgbClr val="FE8F35"/>
      </a:accent3>
      <a:accent4>
        <a:srgbClr val="0A7AF8"/>
      </a:accent4>
      <a:accent5>
        <a:srgbClr val="FA2E43"/>
      </a:accent5>
      <a:accent6>
        <a:srgbClr val="FE8F35"/>
      </a:accent6>
      <a:hlink>
        <a:srgbClr val="304FFE"/>
      </a:hlink>
      <a:folHlink>
        <a:srgbClr val="492067"/>
      </a:folHlink>
    </a:clrScheme>
    <a:fontScheme name="自定义 33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eaVert" wrap="square" rtlCol="0">
        <a:noAutofit/>
      </a:bodyPr>
      <a:lstStyle>
        <a:defPPr>
          <a:defRPr lang="zh-CN" altLang="en-US">
            <a:sym typeface="+mn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1">
    <a:dk1>
      <a:srgbClr val="000000"/>
    </a:dk1>
    <a:lt1>
      <a:srgbClr val="FFFFFF"/>
    </a:lt1>
    <a:dk2>
      <a:srgbClr val="44546A"/>
    </a:dk2>
    <a:lt2>
      <a:srgbClr val="E7E6E6"/>
    </a:lt2>
    <a:accent1>
      <a:srgbClr val="5BC6CF"/>
    </a:accent1>
    <a:accent2>
      <a:srgbClr val="B6B95B"/>
    </a:accent2>
    <a:accent3>
      <a:srgbClr val="F4899E"/>
    </a:accent3>
    <a:accent4>
      <a:srgbClr val="FFA56A"/>
    </a:accent4>
    <a:accent5>
      <a:srgbClr val="E9C0CE"/>
    </a:accent5>
    <a:accent6>
      <a:srgbClr val="F7DB73"/>
    </a:accent6>
    <a:hlink>
      <a:srgbClr val="0026E5"/>
    </a:hlink>
    <a:folHlink>
      <a:srgbClr val="7E1FAD"/>
    </a:folHlink>
  </a:clrScheme>
  <a:fontScheme name="WPS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自定义 15">
    <a:dk1>
      <a:srgbClr val="000000"/>
    </a:dk1>
    <a:lt1>
      <a:srgbClr val="FFFFFF"/>
    </a:lt1>
    <a:dk2>
      <a:srgbClr val="44546A"/>
    </a:dk2>
    <a:lt2>
      <a:srgbClr val="E7E6E6"/>
    </a:lt2>
    <a:accent1>
      <a:srgbClr val="FFC000"/>
    </a:accent1>
    <a:accent2>
      <a:srgbClr val="9CCC68"/>
    </a:accent2>
    <a:accent3>
      <a:srgbClr val="F06E65"/>
    </a:accent3>
    <a:accent4>
      <a:srgbClr val="9B91FF"/>
    </a:accent4>
    <a:accent5>
      <a:srgbClr val="5BC5E9"/>
    </a:accent5>
    <a:accent6>
      <a:srgbClr val="53B6B6"/>
    </a:accent6>
    <a:hlink>
      <a:srgbClr val="0026E5"/>
    </a:hlink>
    <a:folHlink>
      <a:srgbClr val="7E1FAD"/>
    </a:folHlink>
  </a:clrScheme>
  <a:fontScheme name="WPS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15383</Words>
  <Application>WPS 演示</Application>
  <PresentationFormat/>
  <Paragraphs>1485</Paragraphs>
  <Slides>70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70</vt:i4>
      </vt:variant>
    </vt:vector>
  </HeadingPairs>
  <TitlesOfParts>
    <vt:vector size="120" baseType="lpstr">
      <vt:lpstr>Arial</vt:lpstr>
      <vt:lpstr>宋体</vt:lpstr>
      <vt:lpstr>Wingdings</vt:lpstr>
      <vt:lpstr>微软雅黑</vt:lpstr>
      <vt:lpstr>阿里巴巴和七个小矮人</vt:lpstr>
      <vt:lpstr>华文楷体</vt:lpstr>
      <vt:lpstr>Helvetica</vt:lpstr>
      <vt:lpstr>汉字之美沁园春毛体</vt:lpstr>
      <vt:lpstr>黑体</vt:lpstr>
      <vt:lpstr>方正仿宋_GB2312</vt:lpstr>
      <vt:lpstr>Arial Unicode MS</vt:lpstr>
      <vt:lpstr>Calibri</vt:lpstr>
      <vt:lpstr>Helvetica Neue Medium</vt:lpstr>
      <vt:lpstr>汉仪汉黑W</vt:lpstr>
      <vt:lpstr>汉仪力量黑简</vt:lpstr>
      <vt:lpstr>方正公文仿宋</vt:lpstr>
      <vt:lpstr>文道潮黑体</vt:lpstr>
      <vt:lpstr>苍岚行书</vt:lpstr>
      <vt:lpstr>字魂英雄黑体</vt:lpstr>
      <vt:lpstr>微软雅黑 Light</vt:lpstr>
      <vt:lpstr>OPPOSans R</vt:lpstr>
      <vt:lpstr>PingFang SC Semibold</vt:lpstr>
      <vt:lpstr>PingFang SC Regular</vt:lpstr>
      <vt:lpstr>字魂馆藏山海经体</vt:lpstr>
      <vt:lpstr>华文细黑</vt:lpstr>
      <vt:lpstr>汉仪尚巍手书W</vt:lpstr>
      <vt:lpstr>汉仪雅酷黑简</vt:lpstr>
      <vt:lpstr>Arial Black</vt:lpstr>
      <vt:lpstr>Arial Black</vt:lpstr>
      <vt:lpstr>Arial Black</vt:lpstr>
      <vt:lpstr>汉仪颜楷简</vt:lpstr>
      <vt:lpstr>方正大标宋简体</vt:lpstr>
      <vt:lpstr>Segoe UI</vt:lpstr>
      <vt:lpstr>华康圆体W9</vt:lpstr>
      <vt:lpstr>等线</vt:lpstr>
      <vt:lpstr>Arial</vt:lpstr>
      <vt:lpstr>Times New Roman</vt:lpstr>
      <vt:lpstr>汉仪铸字美心体简</vt:lpstr>
      <vt:lpstr>Segoe Print</vt:lpstr>
      <vt:lpstr>Helvetica Neue Medium</vt:lpstr>
      <vt:lpstr>OPPOSans R</vt:lpstr>
      <vt:lpstr>PingFang SC Regular</vt:lpstr>
      <vt:lpstr>PingFang SC Semibold</vt:lpstr>
      <vt:lpstr>Times New Roman</vt:lpstr>
      <vt:lpstr>Helvetica LT Pro</vt:lpstr>
      <vt:lpstr>Retro Cute SemiBold</vt:lpstr>
      <vt:lpstr>Active SemiBold</vt:lpstr>
      <vt:lpstr>Oxford Regular</vt:lpstr>
      <vt:lpstr>Office 主题</vt:lpstr>
      <vt:lpstr>Office 主题​​</vt:lpstr>
      <vt:lpstr>AI数字员工与 A I线上获客系统</vt:lpstr>
      <vt:lpstr>目录</vt:lpstr>
      <vt:lpstr>1、核心团队</vt:lpstr>
      <vt:lpstr>2、公司简介</vt:lpstr>
      <vt:lpstr>3、企业文化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解决的问题：两亿中小微企业“流量获客痛点” </vt:lpstr>
      <vt:lpstr>1、自主研发核心算法矩阵</vt:lpstr>
      <vt:lpstr>2、持续申请软著、专利、版权</vt:lpstr>
      <vt:lpstr>3、稳固的“技术铁三角”</vt:lpstr>
      <vt:lpstr>4、遵守平台规则、服务平台规则</vt:lpstr>
      <vt:lpstr>5、快速迭代，保持领先</vt:lpstr>
      <vt:lpstr>1、小程序端操作界面（微信小程序“智硅AI”）</vt:lpstr>
      <vt:lpstr>2、PC端操作界面（网址：https://zgai.cc）</vt:lpstr>
      <vt:lpstr>3、世界最强AI大模型不再遥不可及，自由选择，一键调用（手机/PC均可，持续更新）</vt:lpstr>
      <vt:lpstr>4、AI智能体军团</vt:lpstr>
      <vt:lpstr>5、一键生成专业运营策略（调取客户所属行业垂类大模型，用强大算法加持让你近乎0成本拥有专业的运营员工）</vt:lpstr>
      <vt:lpstr>6、24小时全天候全流程全自动工作</vt:lpstr>
      <vt:lpstr>7、24小时任务流支持多种工作模式</vt:lpstr>
      <vt:lpstr>8、随时拥有6名专业员工（无工资、无社保、无休假、无情绪、不离职、高智能又100%听话）</vt:lpstr>
      <vt:lpstr>9、全平台全领域全覆盖（抖音、快手、小红书、微信视频号、微信朋友圈）</vt:lpstr>
      <vt:lpstr>10、个人数字人一键克隆（释放老板时间精力，忘台词、没状态、不适应镜头等问题从此不再存在）</vt:lpstr>
      <vt:lpstr>11、一句话生成视频（普通话/文字下命令，AI自动生成视频，几分钟即可输出）</vt:lpstr>
      <vt:lpstr>12、一句话生成图片（目前只支持PC端）</vt:lpstr>
      <vt:lpstr>11、一句话生成图片（目前只支持PC端）</vt:lpstr>
      <vt:lpstr>13、分镜混剪（经验技巧持续更新，对智硅AI客户永久免费，复制粘贴即用）</vt:lpstr>
      <vt:lpstr>13、分镜混剪（经验技巧持续更新，对智硅AI客户永久免费，复制粘贴即用）</vt:lpstr>
      <vt:lpstr>14、自动追踪热点及爆款视频</vt:lpstr>
      <vt:lpstr>15、丰富的视频模板选择（部分模板支持自动生成中外文字幕）</vt:lpstr>
      <vt:lpstr>16、封面、音乐、语速、自动爆款复刻、内容发布自动附带预设的IP地址</vt:lpstr>
      <vt:lpstr>17、智能客服、自动获客、同行过滤、同城截流、防封与风控</vt:lpstr>
      <vt:lpstr>18、自动加好友、自动加群、自动微信朋友圈互动、自动发朋友圈</vt:lpstr>
      <vt:lpstr>19、小程序支持创建智能体/知识库</vt:lpstr>
      <vt:lpstr>20、龙虾手机功能：小程序支持以龙虾模式远程操控AI手机</vt:lpstr>
      <vt:lpstr>21、地图获客（适合结果交付，一条获客线索多少钱等，仅PC端支持）</vt:lpstr>
      <vt:lpstr>22、1部手机就是一支AI军团，1个账号可以管理N部AI手机</vt:lpstr>
      <vt:lpstr>23、自动挂载IP地址（全平台）、购物车（暂时仅支持抖音）</vt:lpstr>
      <vt:lpstr>24、自动设置固定封面，辨识度直接拉升</vt:lpstr>
      <vt:lpstr>25、随手可得的矩阵威力：2个人的极限是10个账号，AI的极限是1000个账号</vt:lpstr>
      <vt:lpstr>25、随手可得的矩阵威力</vt:lpstr>
      <vt:lpstr>25、随手可得的矩阵威力</vt:lpstr>
      <vt:lpstr>26、智能化、自动化、无人化</vt:lpstr>
      <vt:lpstr>27、卖软件的时代已经过去：传统营销领域的工作方式的演进</vt:lpstr>
      <vt:lpstr>28、GEO（PC端：https://zgai.cc/pc/geo）</vt:lpstr>
      <vt:lpstr>28、GEO（PC端：https://zgai.cc/pc/geo）</vt:lpstr>
      <vt:lpstr>29、智硅AI系统飞轮</vt:lpstr>
      <vt:lpstr>雇6个人，一年要花多少钱？ </vt:lpstr>
      <vt:lpstr>PowerPoint 演示文稿</vt:lpstr>
      <vt:lpstr>PowerPoint 演示文稿</vt:lpstr>
      <vt:lpstr>PowerPoint 演示文稿</vt:lpstr>
      <vt:lpstr>PowerPoint 演示文稿</vt:lpstr>
      <vt:lpstr>智硅AI系统核心价值总结：将大公司/少数人拥有的专业工具/专业能力普惠化</vt:lpstr>
      <vt:lpstr>智硅AI专业赋能一切需要流量和线上获客的需求</vt:lpstr>
      <vt:lpstr>PowerPoint 演示文稿</vt:lpstr>
      <vt:lpstr>1、餐饮、茶、酒、机器人租赁、自助咖啡机投放招商、商业地产招商、网红店等</vt:lpstr>
      <vt:lpstr>2、乡村振兴、AI下乡、个人副业、小成本创业（3.2亿灵活就业人口与经济下行的返乡潮）</vt:lpstr>
      <vt:lpstr>3、总部招商/加盟、连锁上市公司（酒水行业等）</vt:lpstr>
      <vt:lpstr>4、文旅行业</vt:lpstr>
      <vt:lpstr>5、OPC 创业孵化器(某市模式)</vt:lpstr>
      <vt:lpstr>非常感谢！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智硅AI： AI数字员工 与AI移动终端研发应用</dc:title>
  <dc:creator>M2007J1SC</dc:creator>
  <cp:lastModifiedBy>蓝枫</cp:lastModifiedBy>
  <cp:revision>339</cp:revision>
  <dcterms:created xsi:type="dcterms:W3CDTF">2026-04-11T11:19:00Z</dcterms:created>
  <dcterms:modified xsi:type="dcterms:W3CDTF">2026-08-26T03:55:31Z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KSOTemplateUUID">
    <vt:lpwstr>v1.0_ai_69796650583</vt:lpwstr>
  </property>
  <property fmtid="{D5CDD505-2E9C-101B-9397-08002B2CF9AE}" pid="4" name="ICV">
    <vt:lpwstr>5CA8C445B60244D789AE31343EF476CB_13</vt:lpwstr>
  </property>
</Properties>
</file>